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1" r:id="rId1"/>
  </p:sldMasterIdLst>
  <p:notesMasterIdLst>
    <p:notesMasterId r:id="rId69"/>
  </p:notesMasterIdLst>
  <p:handoutMasterIdLst>
    <p:handoutMasterId r:id="rId70"/>
  </p:handoutMasterIdLst>
  <p:sldIdLst>
    <p:sldId id="378" r:id="rId2"/>
    <p:sldId id="379" r:id="rId3"/>
    <p:sldId id="509" r:id="rId4"/>
    <p:sldId id="455" r:id="rId5"/>
    <p:sldId id="456" r:id="rId6"/>
    <p:sldId id="382" r:id="rId7"/>
    <p:sldId id="437" r:id="rId8"/>
    <p:sldId id="457" r:id="rId9"/>
    <p:sldId id="510" r:id="rId10"/>
    <p:sldId id="383" r:id="rId11"/>
    <p:sldId id="504" r:id="rId12"/>
    <p:sldId id="494" r:id="rId13"/>
    <p:sldId id="425" r:id="rId14"/>
    <p:sldId id="459" r:id="rId15"/>
    <p:sldId id="426" r:id="rId16"/>
    <p:sldId id="422" r:id="rId17"/>
    <p:sldId id="495" r:id="rId18"/>
    <p:sldId id="387" r:id="rId19"/>
    <p:sldId id="496" r:id="rId20"/>
    <p:sldId id="404" r:id="rId21"/>
    <p:sldId id="398" r:id="rId22"/>
    <p:sldId id="443" r:id="rId23"/>
    <p:sldId id="444" r:id="rId24"/>
    <p:sldId id="511" r:id="rId25"/>
    <p:sldId id="477" r:id="rId26"/>
    <p:sldId id="478" r:id="rId27"/>
    <p:sldId id="482" r:id="rId28"/>
    <p:sldId id="483" r:id="rId29"/>
    <p:sldId id="484" r:id="rId30"/>
    <p:sldId id="485" r:id="rId31"/>
    <p:sldId id="486" r:id="rId32"/>
    <p:sldId id="487" r:id="rId33"/>
    <p:sldId id="488" r:id="rId34"/>
    <p:sldId id="489" r:id="rId35"/>
    <p:sldId id="490" r:id="rId36"/>
    <p:sldId id="491" r:id="rId37"/>
    <p:sldId id="492" r:id="rId38"/>
    <p:sldId id="493" r:id="rId39"/>
    <p:sldId id="461" r:id="rId40"/>
    <p:sldId id="462" r:id="rId41"/>
    <p:sldId id="463" r:id="rId42"/>
    <p:sldId id="464" r:id="rId43"/>
    <p:sldId id="465" r:id="rId44"/>
    <p:sldId id="466" r:id="rId45"/>
    <p:sldId id="467" r:id="rId46"/>
    <p:sldId id="468" r:id="rId47"/>
    <p:sldId id="469" r:id="rId48"/>
    <p:sldId id="470" r:id="rId49"/>
    <p:sldId id="471" r:id="rId50"/>
    <p:sldId id="472" r:id="rId51"/>
    <p:sldId id="473" r:id="rId52"/>
    <p:sldId id="474" r:id="rId53"/>
    <p:sldId id="475" r:id="rId54"/>
    <p:sldId id="476" r:id="rId55"/>
    <p:sldId id="513" r:id="rId56"/>
    <p:sldId id="460" r:id="rId57"/>
    <p:sldId id="514" r:id="rId58"/>
    <p:sldId id="515" r:id="rId59"/>
    <p:sldId id="512" r:id="rId60"/>
    <p:sldId id="518" r:id="rId61"/>
    <p:sldId id="505" r:id="rId62"/>
    <p:sldId id="506" r:id="rId63"/>
    <p:sldId id="507" r:id="rId64"/>
    <p:sldId id="508" r:id="rId65"/>
    <p:sldId id="519" r:id="rId66"/>
    <p:sldId id="516" r:id="rId67"/>
    <p:sldId id="517" r:id="rId6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600" b="1" kern="1200">
        <a:solidFill>
          <a:schemeClr val="tx1"/>
        </a:solidFill>
        <a:latin typeface="Helvetica" charset="0"/>
        <a:ea typeface="Osaka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600" b="1" kern="1200">
        <a:solidFill>
          <a:schemeClr val="tx1"/>
        </a:solidFill>
        <a:latin typeface="Helvetica" charset="0"/>
        <a:ea typeface="Osaka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600" b="1" kern="1200">
        <a:solidFill>
          <a:schemeClr val="tx1"/>
        </a:solidFill>
        <a:latin typeface="Helvetica" charset="0"/>
        <a:ea typeface="Osaka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600" b="1" kern="1200">
        <a:solidFill>
          <a:schemeClr val="tx1"/>
        </a:solidFill>
        <a:latin typeface="Helvetica" charset="0"/>
        <a:ea typeface="Osaka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600" b="1" kern="1200">
        <a:solidFill>
          <a:schemeClr val="tx1"/>
        </a:solidFill>
        <a:latin typeface="Helvetica" charset="0"/>
        <a:ea typeface="Osaka" charset="-128"/>
        <a:cs typeface="+mn-cs"/>
      </a:defRPr>
    </a:lvl5pPr>
    <a:lvl6pPr marL="2286000" algn="l" defTabSz="914400" rtl="0" eaLnBrk="1" latinLnBrk="0" hangingPunct="1">
      <a:defRPr sz="3600" b="1" kern="1200">
        <a:solidFill>
          <a:schemeClr val="tx1"/>
        </a:solidFill>
        <a:latin typeface="Helvetica" charset="0"/>
        <a:ea typeface="Osaka" charset="-128"/>
        <a:cs typeface="+mn-cs"/>
      </a:defRPr>
    </a:lvl6pPr>
    <a:lvl7pPr marL="2743200" algn="l" defTabSz="914400" rtl="0" eaLnBrk="1" latinLnBrk="0" hangingPunct="1">
      <a:defRPr sz="3600" b="1" kern="1200">
        <a:solidFill>
          <a:schemeClr val="tx1"/>
        </a:solidFill>
        <a:latin typeface="Helvetica" charset="0"/>
        <a:ea typeface="Osaka" charset="-128"/>
        <a:cs typeface="+mn-cs"/>
      </a:defRPr>
    </a:lvl7pPr>
    <a:lvl8pPr marL="3200400" algn="l" defTabSz="914400" rtl="0" eaLnBrk="1" latinLnBrk="0" hangingPunct="1">
      <a:defRPr sz="3600" b="1" kern="1200">
        <a:solidFill>
          <a:schemeClr val="tx1"/>
        </a:solidFill>
        <a:latin typeface="Helvetica" charset="0"/>
        <a:ea typeface="Osaka" charset="-128"/>
        <a:cs typeface="+mn-cs"/>
      </a:defRPr>
    </a:lvl8pPr>
    <a:lvl9pPr marL="3657600" algn="l" defTabSz="914400" rtl="0" eaLnBrk="1" latinLnBrk="0" hangingPunct="1">
      <a:defRPr sz="3600" b="1" kern="1200">
        <a:solidFill>
          <a:schemeClr val="tx1"/>
        </a:solidFill>
        <a:latin typeface="Helvetica" charset="0"/>
        <a:ea typeface="Osaka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既定のセクション" id="{B8522F5C-AFDC-44A0-AD90-B8976E72920A}">
          <p14:sldIdLst>
            <p14:sldId id="378"/>
            <p14:sldId id="379"/>
            <p14:sldId id="509"/>
            <p14:sldId id="455"/>
            <p14:sldId id="456"/>
            <p14:sldId id="382"/>
            <p14:sldId id="437"/>
            <p14:sldId id="457"/>
            <p14:sldId id="510"/>
            <p14:sldId id="383"/>
            <p14:sldId id="504"/>
            <p14:sldId id="494"/>
            <p14:sldId id="425"/>
            <p14:sldId id="459"/>
            <p14:sldId id="426"/>
            <p14:sldId id="422"/>
            <p14:sldId id="495"/>
            <p14:sldId id="387"/>
            <p14:sldId id="496"/>
            <p14:sldId id="404"/>
            <p14:sldId id="398"/>
            <p14:sldId id="443"/>
            <p14:sldId id="444"/>
            <p14:sldId id="511"/>
            <p14:sldId id="477"/>
            <p14:sldId id="478"/>
            <p14:sldId id="482"/>
            <p14:sldId id="483"/>
            <p14:sldId id="484"/>
            <p14:sldId id="485"/>
            <p14:sldId id="486"/>
            <p14:sldId id="487"/>
            <p14:sldId id="488"/>
            <p14:sldId id="489"/>
            <p14:sldId id="490"/>
            <p14:sldId id="491"/>
            <p14:sldId id="492"/>
            <p14:sldId id="493"/>
            <p14:sldId id="461"/>
            <p14:sldId id="462"/>
            <p14:sldId id="463"/>
            <p14:sldId id="464"/>
            <p14:sldId id="465"/>
            <p14:sldId id="466"/>
            <p14:sldId id="467"/>
            <p14:sldId id="468"/>
            <p14:sldId id="469"/>
            <p14:sldId id="470"/>
            <p14:sldId id="471"/>
            <p14:sldId id="472"/>
            <p14:sldId id="473"/>
            <p14:sldId id="474"/>
            <p14:sldId id="475"/>
            <p14:sldId id="476"/>
            <p14:sldId id="513"/>
            <p14:sldId id="460"/>
            <p14:sldId id="514"/>
            <p14:sldId id="515"/>
            <p14:sldId id="512"/>
            <p14:sldId id="518"/>
            <p14:sldId id="505"/>
            <p14:sldId id="506"/>
            <p14:sldId id="507"/>
            <p14:sldId id="508"/>
            <p14:sldId id="519"/>
            <p14:sldId id="516"/>
            <p14:sldId id="517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33"/>
    <a:srgbClr val="99FF33"/>
    <a:srgbClr val="FF00FF"/>
    <a:srgbClr val="66CCFF"/>
    <a:srgbClr val="FFFF00"/>
    <a:srgbClr val="0066FF"/>
    <a:srgbClr val="66FF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9822" autoAdjust="0"/>
  </p:normalViewPr>
  <p:slideViewPr>
    <p:cSldViewPr snapToGrid="0">
      <p:cViewPr>
        <p:scale>
          <a:sx n="100" d="100"/>
          <a:sy n="100" d="100"/>
        </p:scale>
        <p:origin x="-1944" y="-4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image" Target="../media/image72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image" Target="../media/image7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1" sz="1200" b="0">
                <a:latin typeface="Times" charset="0"/>
              </a:defRPr>
            </a:lvl1pPr>
          </a:lstStyle>
          <a:p>
            <a:endParaRPr lang="en-US" altLang="ja-JP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1" sz="1200" b="0">
                <a:latin typeface="Times" charset="0"/>
              </a:defRPr>
            </a:lvl1pPr>
          </a:lstStyle>
          <a:p>
            <a:endParaRPr lang="en-US" altLang="ja-JP"/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kumimoji="1" sz="1200" b="0">
                <a:latin typeface="Times" charset="0"/>
              </a:defRPr>
            </a:lvl1pPr>
          </a:lstStyle>
          <a:p>
            <a:endParaRPr lang="en-US" altLang="ja-JP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1" sz="1200" b="0">
                <a:latin typeface="Times" charset="0"/>
              </a:defRPr>
            </a:lvl1pPr>
          </a:lstStyle>
          <a:p>
            <a:fld id="{3AA8BAD1-8A86-41A6-B55B-A6CB7E26F727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9769925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1" sz="1200" b="0">
                <a:latin typeface="Times" charset="0"/>
              </a:defRPr>
            </a:lvl1pPr>
          </a:lstStyle>
          <a:p>
            <a:endParaRPr lang="en-US" altLang="ja-JP"/>
          </a:p>
        </p:txBody>
      </p:sp>
      <p:sp>
        <p:nvSpPr>
          <p:cNvPr id="20483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1" sz="1200" b="0">
                <a:latin typeface="Times" charset="0"/>
              </a:defRPr>
            </a:lvl1pPr>
          </a:lstStyle>
          <a:p>
            <a:endParaRPr lang="en-US" altLang="ja-JP"/>
          </a:p>
        </p:txBody>
      </p:sp>
      <p:sp>
        <p:nvSpPr>
          <p:cNvPr id="20484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485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</a:p>
        </p:txBody>
      </p:sp>
      <p:sp>
        <p:nvSpPr>
          <p:cNvPr id="20486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kumimoji="1" sz="1200" b="0">
                <a:latin typeface="Times" charset="0"/>
              </a:defRPr>
            </a:lvl1pPr>
          </a:lstStyle>
          <a:p>
            <a:endParaRPr lang="en-US" altLang="ja-JP"/>
          </a:p>
        </p:txBody>
      </p:sp>
      <p:sp>
        <p:nvSpPr>
          <p:cNvPr id="20487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1" sz="1200" b="0">
                <a:latin typeface="Times" charset="0"/>
              </a:defRPr>
            </a:lvl1pPr>
          </a:lstStyle>
          <a:p>
            <a:fld id="{EED99C19-7F2F-4106-86C7-ECEF0A5C3A12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7142111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Osaka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Osaka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Osaka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Osaka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Osaka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9pPr>
          </a:lstStyle>
          <a:p>
            <a:pPr eaLnBrk="1" hangingPunct="1"/>
            <a:fld id="{C0B274C2-6629-40C5-BF32-D9CFB4933F80}" type="slidenum">
              <a:rPr lang="en-US" altLang="ja-JP" sz="1200" smtClean="0"/>
              <a:pPr eaLnBrk="1" hangingPunct="1"/>
              <a:t>39</a:t>
            </a:fld>
            <a:endParaRPr lang="en-US" altLang="ja-JP" sz="1200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ja-JP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9pPr>
          </a:lstStyle>
          <a:p>
            <a:pPr eaLnBrk="1" hangingPunct="1"/>
            <a:fld id="{BA2BE2A3-5CF7-4363-A306-CD32749097C1}" type="slidenum">
              <a:rPr lang="en-US" altLang="ja-JP" sz="1200" smtClean="0"/>
              <a:pPr eaLnBrk="1" hangingPunct="1"/>
              <a:t>48</a:t>
            </a:fld>
            <a:endParaRPr lang="en-US" altLang="ja-JP" sz="1200" smtClean="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ja-JP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9pPr>
          </a:lstStyle>
          <a:p>
            <a:pPr eaLnBrk="1" hangingPunct="1"/>
            <a:fld id="{C9BF8F4E-E5E1-4358-A79C-44A46CF54D3E}" type="slidenum">
              <a:rPr lang="en-US" altLang="ja-JP" sz="1200" smtClean="0"/>
              <a:pPr eaLnBrk="1" hangingPunct="1"/>
              <a:t>49</a:t>
            </a:fld>
            <a:endParaRPr lang="en-US" altLang="ja-JP" sz="1200" smtClean="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ja-JP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9pPr>
          </a:lstStyle>
          <a:p>
            <a:pPr eaLnBrk="1" hangingPunct="1"/>
            <a:fld id="{46D65A06-0556-4AC6-AEAC-A4AEB11F03C7}" type="slidenum">
              <a:rPr lang="en-US" altLang="ja-JP" sz="1200" smtClean="0"/>
              <a:pPr eaLnBrk="1" hangingPunct="1"/>
              <a:t>50</a:t>
            </a:fld>
            <a:endParaRPr lang="en-US" altLang="ja-JP" sz="1200" smtClean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ja-JP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9pPr>
          </a:lstStyle>
          <a:p>
            <a:pPr eaLnBrk="1" hangingPunct="1"/>
            <a:fld id="{F68989A5-C238-4DF2-B12F-BB82E6AA49E3}" type="slidenum">
              <a:rPr lang="en-US" altLang="ja-JP" sz="1200" smtClean="0"/>
              <a:pPr eaLnBrk="1" hangingPunct="1"/>
              <a:t>51</a:t>
            </a:fld>
            <a:endParaRPr lang="en-US" altLang="ja-JP" sz="1200" smtClean="0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ja-JP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9pPr>
          </a:lstStyle>
          <a:p>
            <a:pPr eaLnBrk="1" hangingPunct="1"/>
            <a:fld id="{EA0D089C-593E-472B-93DC-D57786242B6E}" type="slidenum">
              <a:rPr lang="en-US" altLang="ja-JP" sz="1200" smtClean="0"/>
              <a:pPr eaLnBrk="1" hangingPunct="1"/>
              <a:t>52</a:t>
            </a:fld>
            <a:endParaRPr lang="en-US" altLang="ja-JP" sz="1200" smtClean="0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ja-JP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9pPr>
          </a:lstStyle>
          <a:p>
            <a:pPr eaLnBrk="1" hangingPunct="1"/>
            <a:fld id="{F91FA294-DFEA-4DB0-8883-42BB37A2640D}" type="slidenum">
              <a:rPr lang="en-US" altLang="ja-JP" sz="1200" smtClean="0"/>
              <a:pPr eaLnBrk="1" hangingPunct="1"/>
              <a:t>53</a:t>
            </a:fld>
            <a:endParaRPr lang="en-US" altLang="ja-JP" sz="1200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ja-JP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9pPr>
          </a:lstStyle>
          <a:p>
            <a:pPr eaLnBrk="1" hangingPunct="1"/>
            <a:fld id="{33F39E33-7AE5-4AC9-8610-B9B3583FF291}" type="slidenum">
              <a:rPr lang="en-US" altLang="ja-JP" sz="1200" smtClean="0"/>
              <a:pPr eaLnBrk="1" hangingPunct="1"/>
              <a:t>54</a:t>
            </a:fld>
            <a:endParaRPr lang="en-US" altLang="ja-JP" sz="1200" smtClean="0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ja-JP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9pPr>
          </a:lstStyle>
          <a:p>
            <a:pPr eaLnBrk="1" hangingPunct="1"/>
            <a:fld id="{F70EE4A6-DCBD-4E92-AB50-FFD34F1B71DB}" type="slidenum">
              <a:rPr lang="en-US" altLang="ja-JP" sz="1200" smtClean="0"/>
              <a:pPr eaLnBrk="1" hangingPunct="1"/>
              <a:t>40</a:t>
            </a:fld>
            <a:endParaRPr lang="en-US" altLang="ja-JP" sz="1200" smtClean="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ja-JP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9pPr>
          </a:lstStyle>
          <a:p>
            <a:pPr eaLnBrk="1" hangingPunct="1"/>
            <a:fld id="{B9082CCE-2211-4262-B8A8-DA15DCA1B482}" type="slidenum">
              <a:rPr lang="en-US" altLang="ja-JP" sz="1200" smtClean="0"/>
              <a:pPr eaLnBrk="1" hangingPunct="1"/>
              <a:t>41</a:t>
            </a:fld>
            <a:endParaRPr lang="en-US" altLang="ja-JP" sz="1200" smtClean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ja-JP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9pPr>
          </a:lstStyle>
          <a:p>
            <a:pPr eaLnBrk="1" hangingPunct="1"/>
            <a:fld id="{9BE45FEC-FC96-41E9-B204-563794F79B98}" type="slidenum">
              <a:rPr lang="en-US" altLang="ja-JP" sz="1200" smtClean="0"/>
              <a:pPr eaLnBrk="1" hangingPunct="1"/>
              <a:t>42</a:t>
            </a:fld>
            <a:endParaRPr lang="en-US" altLang="ja-JP" sz="1200" smtClean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ja-JP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9pPr>
          </a:lstStyle>
          <a:p>
            <a:pPr eaLnBrk="1" hangingPunct="1"/>
            <a:fld id="{A7BFBABF-1604-497A-8E17-27FE60578353}" type="slidenum">
              <a:rPr lang="en-US" altLang="ja-JP" sz="1200" smtClean="0"/>
              <a:pPr eaLnBrk="1" hangingPunct="1"/>
              <a:t>43</a:t>
            </a:fld>
            <a:endParaRPr lang="en-US" altLang="ja-JP" sz="1200" smtClean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ja-JP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9pPr>
          </a:lstStyle>
          <a:p>
            <a:pPr eaLnBrk="1" hangingPunct="1"/>
            <a:fld id="{0DACF239-EE39-462F-A742-B9149760C7C7}" type="slidenum">
              <a:rPr lang="en-US" altLang="ja-JP" sz="1200" smtClean="0"/>
              <a:pPr eaLnBrk="1" hangingPunct="1"/>
              <a:t>44</a:t>
            </a:fld>
            <a:endParaRPr lang="en-US" altLang="ja-JP" sz="1200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ja-JP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9pPr>
          </a:lstStyle>
          <a:p>
            <a:pPr eaLnBrk="1" hangingPunct="1"/>
            <a:fld id="{9533D394-4A2D-431C-83BC-CF320675C0FB}" type="slidenum">
              <a:rPr lang="en-US" altLang="ja-JP" sz="1200" smtClean="0"/>
              <a:pPr eaLnBrk="1" hangingPunct="1"/>
              <a:t>45</a:t>
            </a:fld>
            <a:endParaRPr lang="en-US" altLang="ja-JP" sz="1200" smtClean="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ja-JP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9pPr>
          </a:lstStyle>
          <a:p>
            <a:pPr eaLnBrk="1" hangingPunct="1"/>
            <a:fld id="{3FF21F98-8B6B-479C-A9EE-139878E483EB}" type="slidenum">
              <a:rPr lang="en-US" altLang="ja-JP" sz="1200" smtClean="0"/>
              <a:pPr eaLnBrk="1" hangingPunct="1"/>
              <a:t>46</a:t>
            </a:fld>
            <a:endParaRPr lang="en-US" altLang="ja-JP" sz="1200" smtClean="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ja-JP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9pPr>
          </a:lstStyle>
          <a:p>
            <a:pPr eaLnBrk="1" hangingPunct="1"/>
            <a:fld id="{74E00510-085D-46AC-B8BB-BB0DFDFC8C28}" type="slidenum">
              <a:rPr lang="en-US" altLang="ja-JP" sz="1200" smtClean="0"/>
              <a:pPr eaLnBrk="1" hangingPunct="1"/>
              <a:t>47</a:t>
            </a:fld>
            <a:endParaRPr lang="en-US" altLang="ja-JP" sz="1200" smtClean="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ja-JP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791200"/>
            <a:ext cx="914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9635" name="Rectangle 3"/>
          <p:cNvSpPr>
            <a:spLocks noChangeArrowheads="1"/>
          </p:cNvSpPr>
          <p:nvPr userDrawn="1"/>
        </p:nvSpPr>
        <p:spPr bwMode="auto">
          <a:xfrm>
            <a:off x="7608888" y="6383338"/>
            <a:ext cx="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altLang="ja-JP" b="0"/>
          </a:p>
        </p:txBody>
      </p:sp>
      <p:sp>
        <p:nvSpPr>
          <p:cNvPr id="69636" name="Rectangle 4"/>
          <p:cNvSpPr>
            <a:spLocks noChangeArrowheads="1"/>
          </p:cNvSpPr>
          <p:nvPr userDrawn="1"/>
        </p:nvSpPr>
        <p:spPr bwMode="auto">
          <a:xfrm>
            <a:off x="7342188" y="6284913"/>
            <a:ext cx="1482725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ja-JP" sz="1300">
                <a:solidFill>
                  <a:srgbClr val="8F1EE1"/>
                </a:solidFill>
              </a:rPr>
              <a:t>Dept.  Otolaryngol.</a:t>
            </a:r>
            <a:endParaRPr lang="en-US" altLang="ja-JP" b="0"/>
          </a:p>
        </p:txBody>
      </p:sp>
      <p:sp>
        <p:nvSpPr>
          <p:cNvPr id="69637" name="Rectangle 5"/>
          <p:cNvSpPr>
            <a:spLocks noChangeArrowheads="1"/>
          </p:cNvSpPr>
          <p:nvPr userDrawn="1"/>
        </p:nvSpPr>
        <p:spPr bwMode="auto">
          <a:xfrm>
            <a:off x="8990013" y="6284913"/>
            <a:ext cx="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altLang="ja-JP" b="0"/>
          </a:p>
        </p:txBody>
      </p:sp>
      <p:sp>
        <p:nvSpPr>
          <p:cNvPr id="69638" name="Rectangle 6"/>
          <p:cNvSpPr>
            <a:spLocks noChangeArrowheads="1"/>
          </p:cNvSpPr>
          <p:nvPr userDrawn="1"/>
        </p:nvSpPr>
        <p:spPr bwMode="auto">
          <a:xfrm>
            <a:off x="7151688" y="6477000"/>
            <a:ext cx="101600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ja-JP" sz="1300">
                <a:solidFill>
                  <a:srgbClr val="8F1EE1"/>
                </a:solidFill>
              </a:rPr>
              <a:t>T</a:t>
            </a:r>
            <a:endParaRPr lang="en-US" altLang="ja-JP" b="0"/>
          </a:p>
        </p:txBody>
      </p:sp>
      <p:sp>
        <p:nvSpPr>
          <p:cNvPr id="69639" name="Rectangle 7"/>
          <p:cNvSpPr>
            <a:spLocks noChangeArrowheads="1"/>
          </p:cNvSpPr>
          <p:nvPr userDrawn="1"/>
        </p:nvSpPr>
        <p:spPr bwMode="auto">
          <a:xfrm>
            <a:off x="7239000" y="6477000"/>
            <a:ext cx="903288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ja-JP" sz="1300">
                <a:solidFill>
                  <a:srgbClr val="8F1EE1"/>
                </a:solidFill>
              </a:rPr>
              <a:t>ohoku Univ</a:t>
            </a:r>
            <a:endParaRPr lang="en-US" altLang="ja-JP" b="0"/>
          </a:p>
        </p:txBody>
      </p:sp>
      <p:sp>
        <p:nvSpPr>
          <p:cNvPr id="69640" name="Rectangle 8"/>
          <p:cNvSpPr>
            <a:spLocks noChangeArrowheads="1"/>
          </p:cNvSpPr>
          <p:nvPr userDrawn="1"/>
        </p:nvSpPr>
        <p:spPr bwMode="auto">
          <a:xfrm>
            <a:off x="8123238" y="6477000"/>
            <a:ext cx="865187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ja-JP" sz="1300">
                <a:solidFill>
                  <a:srgbClr val="8F1EE1"/>
                </a:solidFill>
              </a:rPr>
              <a:t>. Sch. Med.</a:t>
            </a:r>
            <a:endParaRPr lang="en-US" altLang="ja-JP" b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951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8785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5477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タイトルと 4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AD10E2-4241-4CC9-8031-B7F67717615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206751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310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2251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946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575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659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6697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70262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377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w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290D53">
                <a:gamma/>
                <a:shade val="0"/>
                <a:invGamma/>
              </a:srgbClr>
            </a:gs>
            <a:gs pos="100000">
              <a:srgbClr val="290D5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791200"/>
            <a:ext cx="914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7608888" y="6383338"/>
            <a:ext cx="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altLang="ja-JP" b="0"/>
          </a:p>
        </p:txBody>
      </p:sp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7342188" y="6284913"/>
            <a:ext cx="1482725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ja-JP" sz="1300">
                <a:solidFill>
                  <a:srgbClr val="8F1EE1"/>
                </a:solidFill>
              </a:rPr>
              <a:t>Dept.  Otolaryngol.</a:t>
            </a:r>
            <a:endParaRPr lang="en-US" altLang="ja-JP" b="0"/>
          </a:p>
        </p:txBody>
      </p:sp>
      <p:sp>
        <p:nvSpPr>
          <p:cNvPr id="27654" name="Rectangle 6"/>
          <p:cNvSpPr>
            <a:spLocks noChangeArrowheads="1"/>
          </p:cNvSpPr>
          <p:nvPr/>
        </p:nvSpPr>
        <p:spPr bwMode="auto">
          <a:xfrm>
            <a:off x="8990013" y="6284913"/>
            <a:ext cx="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altLang="ja-JP" b="0"/>
          </a:p>
        </p:txBody>
      </p:sp>
      <p:sp>
        <p:nvSpPr>
          <p:cNvPr id="27655" name="Rectangle 7"/>
          <p:cNvSpPr>
            <a:spLocks noChangeArrowheads="1"/>
          </p:cNvSpPr>
          <p:nvPr/>
        </p:nvSpPr>
        <p:spPr bwMode="auto">
          <a:xfrm>
            <a:off x="7151688" y="6477000"/>
            <a:ext cx="101600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ja-JP" sz="1300">
                <a:solidFill>
                  <a:srgbClr val="8F1EE1"/>
                </a:solidFill>
              </a:rPr>
              <a:t>T</a:t>
            </a:r>
            <a:endParaRPr lang="en-US" altLang="ja-JP" b="0"/>
          </a:p>
        </p:txBody>
      </p:sp>
      <p:sp>
        <p:nvSpPr>
          <p:cNvPr id="27656" name="Rectangle 8"/>
          <p:cNvSpPr>
            <a:spLocks noChangeArrowheads="1"/>
          </p:cNvSpPr>
          <p:nvPr/>
        </p:nvSpPr>
        <p:spPr bwMode="auto">
          <a:xfrm>
            <a:off x="7239000" y="6477000"/>
            <a:ext cx="903288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ja-JP" sz="1300">
                <a:solidFill>
                  <a:srgbClr val="8F1EE1"/>
                </a:solidFill>
              </a:rPr>
              <a:t>ohoku Univ</a:t>
            </a:r>
            <a:endParaRPr lang="en-US" altLang="ja-JP" b="0"/>
          </a:p>
        </p:txBody>
      </p:sp>
      <p:sp>
        <p:nvSpPr>
          <p:cNvPr id="27657" name="Rectangle 9"/>
          <p:cNvSpPr>
            <a:spLocks noChangeArrowheads="1"/>
          </p:cNvSpPr>
          <p:nvPr/>
        </p:nvSpPr>
        <p:spPr bwMode="auto">
          <a:xfrm>
            <a:off x="8123238" y="6477000"/>
            <a:ext cx="865187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ja-JP" sz="1300">
                <a:solidFill>
                  <a:srgbClr val="8F1EE1"/>
                </a:solidFill>
              </a:rPr>
              <a:t>. Sch. Med.</a:t>
            </a:r>
            <a:endParaRPr lang="en-US" altLang="ja-JP" b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Osaka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Osaka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Osaka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Osaka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Osaka" charset="-128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Osaka" charset="-128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Osaka" charset="-128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Osaka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-kinen.jp/harm/sickness_top.html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.png"/><Relationship Id="rId4" Type="http://schemas.openxmlformats.org/officeDocument/2006/relationships/oleObject" Target="../embeddings/Microsoft_Excel_97-2003_Worksheet1.xls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3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7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5.png"/><Relationship Id="rId5" Type="http://schemas.openxmlformats.org/officeDocument/2006/relationships/oleObject" Target="../embeddings/oleObject5.bin"/><Relationship Id="rId4" Type="http://schemas.openxmlformats.org/officeDocument/2006/relationships/image" Target="../media/image7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558800" y="981075"/>
            <a:ext cx="79248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ja-JP" altLang="en-US" sz="5400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くちのガン、のどのガン</a:t>
            </a:r>
            <a:endParaRPr lang="ja-JP" altLang="en-US" sz="5400" dirty="0">
              <a:solidFill>
                <a:schemeClr val="bg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209369" y="3288293"/>
            <a:ext cx="83756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kumimoji="1" lang="ja-JP" sz="2800" b="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小川</a:t>
            </a:r>
            <a:r>
              <a:rPr kumimoji="1" lang="en-US" altLang="ja-JP" sz="2800" b="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</a:t>
            </a:r>
            <a:r>
              <a:rPr kumimoji="1" lang="ja-JP" sz="2800" b="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武</a:t>
            </a:r>
            <a:r>
              <a:rPr kumimoji="1" lang="ja-JP" sz="2800" b="0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則</a:t>
            </a:r>
            <a:endParaRPr kumimoji="1" lang="en-US" altLang="ja-JP" sz="2800" b="0" dirty="0">
              <a:solidFill>
                <a:schemeClr val="bg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771541" y="4887913"/>
            <a:ext cx="557075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kumimoji="1" lang="ja-JP" sz="2800" b="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東北大学　耳鼻咽喉・頭頸部外</a:t>
            </a:r>
            <a:r>
              <a:rPr kumimoji="1" lang="ja-JP" sz="2800" b="0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科</a:t>
            </a:r>
            <a:endParaRPr kumimoji="1" lang="ja-JP" altLang="en-US" sz="2800" b="0" dirty="0">
              <a:solidFill>
                <a:schemeClr val="bg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94324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429682"/>
            <a:ext cx="9353005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b="0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頭頸部がんのリスクファクター </a:t>
            </a:r>
          </a:p>
          <a:p>
            <a:r>
              <a:rPr lang="ja-JP" altLang="en-US" sz="2400" b="0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発</a:t>
            </a:r>
            <a:r>
              <a:rPr lang="ja-JP" altLang="en-US" sz="2400" b="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症リスク </a:t>
            </a:r>
          </a:p>
          <a:p>
            <a:pPr marL="0" lvl="1"/>
            <a:r>
              <a:rPr lang="ja-JP" altLang="en-US" sz="2400" b="0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</a:t>
            </a:r>
            <a:r>
              <a:rPr lang="ja-JP" altLang="en-US" sz="2400" b="0" dirty="0" smtClean="0">
                <a:solidFill>
                  <a:srgbClr val="FFFF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喫</a:t>
            </a:r>
            <a:r>
              <a:rPr lang="ja-JP" altLang="en-US" sz="2400" b="0" dirty="0">
                <a:solidFill>
                  <a:srgbClr val="FFFF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煙</a:t>
            </a:r>
            <a:r>
              <a:rPr lang="ja-JP" altLang="en-US" sz="2400" b="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： </a:t>
            </a:r>
            <a:r>
              <a:rPr lang="en-US" altLang="ja-JP" sz="240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5-25</a:t>
            </a:r>
            <a:r>
              <a:rPr lang="ja-JP" altLang="en-US" sz="2400" b="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倍 </a:t>
            </a:r>
            <a:r>
              <a:rPr lang="en-US" altLang="ja-JP" sz="2400" b="0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–</a:t>
            </a:r>
            <a:r>
              <a:rPr lang="ja-JP" altLang="en-US" sz="2400" b="0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喉頭癌など（</a:t>
            </a:r>
            <a:r>
              <a:rPr lang="ja-JP" altLang="nl-BE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禁煙 </a:t>
            </a:r>
            <a:r>
              <a:rPr lang="nl-BE" altLang="ja-JP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10-15</a:t>
            </a:r>
            <a:r>
              <a:rPr lang="ja-JP" altLang="nl-BE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年で、ほぼリスクは消</a:t>
            </a:r>
            <a:r>
              <a:rPr lang="ja-JP" altLang="nl-BE" sz="20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失</a:t>
            </a:r>
            <a:r>
              <a:rPr lang="ja-JP" altLang="en-US" sz="20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）</a:t>
            </a:r>
            <a:endParaRPr lang="ja-JP" altLang="nl-BE" sz="2000" kern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sz="2400" b="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</a:t>
            </a:r>
            <a:r>
              <a:rPr lang="ja-JP" altLang="en-US" sz="2400" b="0" dirty="0" smtClean="0">
                <a:solidFill>
                  <a:srgbClr val="FFFF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飲</a:t>
            </a:r>
            <a:r>
              <a:rPr lang="ja-JP" altLang="en-US" sz="2400" b="0" dirty="0">
                <a:solidFill>
                  <a:srgbClr val="FFFF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酒</a:t>
            </a:r>
            <a:r>
              <a:rPr lang="ja-JP" altLang="en-US" sz="2400" b="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： </a:t>
            </a:r>
            <a:r>
              <a:rPr lang="en-US" altLang="ja-JP" sz="240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2-6</a:t>
            </a:r>
            <a:r>
              <a:rPr lang="ja-JP" altLang="en-US" sz="2400" b="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倍 </a:t>
            </a:r>
            <a:r>
              <a:rPr lang="en-US" altLang="ja-JP" sz="2400" b="0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(ALDH2</a:t>
            </a:r>
            <a:r>
              <a:rPr lang="ja-JP" altLang="en-US" sz="2400" b="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遺伝</a:t>
            </a:r>
            <a:r>
              <a:rPr lang="ja-JP" altLang="en-US" sz="2400" b="0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子多型</a:t>
            </a:r>
            <a:r>
              <a:rPr lang="en-US" altLang="ja-JP" sz="2400" b="0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)</a:t>
            </a:r>
            <a:endParaRPr lang="ja-JP" altLang="en-US" sz="2400" b="0" dirty="0">
              <a:solidFill>
                <a:schemeClr val="bg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sz="2400" b="0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</a:t>
            </a:r>
            <a:r>
              <a:rPr lang="zh-TW" altLang="en-US" sz="2400" b="0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喫</a:t>
            </a:r>
            <a:r>
              <a:rPr lang="zh-TW" altLang="en-US" sz="2400" b="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煙＋飲酒： </a:t>
            </a:r>
            <a:r>
              <a:rPr lang="en-US" altLang="zh-TW" sz="240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15-40</a:t>
            </a:r>
            <a:r>
              <a:rPr lang="zh-TW" altLang="en-US" sz="2400" b="0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倍</a:t>
            </a:r>
            <a:r>
              <a:rPr lang="ja-JP" altLang="en-US" sz="2400" b="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</a:t>
            </a:r>
            <a:r>
              <a:rPr lang="en-US" altLang="ja-JP" sz="2400" b="0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– </a:t>
            </a:r>
            <a:r>
              <a:rPr lang="ja-JP" altLang="en-US" sz="2400" b="0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下咽頭癌など</a:t>
            </a:r>
            <a:endParaRPr lang="zh-TW" altLang="en-US" sz="2400" b="0" dirty="0">
              <a:solidFill>
                <a:schemeClr val="bg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sz="2400" b="0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同</a:t>
            </a:r>
            <a:r>
              <a:rPr lang="ja-JP" altLang="en-US" sz="2400" b="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時性・異時</a:t>
            </a:r>
            <a:r>
              <a:rPr lang="ja-JP" altLang="en-US" sz="2400" b="0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性</a:t>
            </a:r>
            <a:r>
              <a:rPr lang="ja-JP" altLang="en-US" sz="2400" b="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多重</a:t>
            </a:r>
            <a:r>
              <a:rPr lang="ja-JP" altLang="en-US" sz="2400" b="0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癌</a:t>
            </a:r>
            <a:r>
              <a:rPr lang="ja-JP" altLang="en-US" sz="2400" b="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： “</a:t>
            </a:r>
            <a:r>
              <a:rPr lang="en-US" sz="240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field </a:t>
            </a:r>
            <a:r>
              <a:rPr lang="en-US" sz="2400" dirty="0" err="1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cancerization</a:t>
            </a:r>
            <a:r>
              <a:rPr lang="en-US" sz="240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’’ </a:t>
            </a:r>
            <a:endParaRPr lang="en-US" sz="2400" b="0" dirty="0">
              <a:solidFill>
                <a:schemeClr val="bg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sz="2400" b="0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頭</a:t>
            </a:r>
            <a:r>
              <a:rPr lang="ja-JP" altLang="en-US" sz="2400" b="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頸</a:t>
            </a:r>
            <a:r>
              <a:rPr lang="ja-JP" altLang="en-US" sz="2400" b="0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部、</a:t>
            </a:r>
            <a:r>
              <a:rPr lang="ja-JP" altLang="en-US" sz="2400" b="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食</a:t>
            </a:r>
            <a:r>
              <a:rPr lang="ja-JP" altLang="en-US" sz="2400" b="0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道、肺癌の</a:t>
            </a:r>
            <a:r>
              <a:rPr lang="ja-JP" altLang="en-US" sz="2400" b="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発生</a:t>
            </a:r>
            <a:r>
              <a:rPr lang="en-US" altLang="ja-JP" sz="240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2-6%/</a:t>
            </a:r>
            <a:r>
              <a:rPr lang="ja-JP" altLang="en-US" sz="2400" b="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年 </a:t>
            </a:r>
          </a:p>
          <a:p>
            <a:endParaRPr lang="en-US" sz="2400" dirty="0" smtClean="0">
              <a:solidFill>
                <a:schemeClr val="bg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en-US" sz="2400" dirty="0" smtClean="0">
                <a:solidFill>
                  <a:srgbClr val="FFFF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HPV(Human </a:t>
            </a:r>
            <a:r>
              <a:rPr lang="en-US" sz="2400" dirty="0">
                <a:solidFill>
                  <a:srgbClr val="FFFF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Papilloma Virus) </a:t>
            </a:r>
            <a:endParaRPr lang="en-US" sz="2400" b="0" dirty="0">
              <a:solidFill>
                <a:srgbClr val="FFFF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sz="2400" b="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</a:t>
            </a:r>
            <a:r>
              <a:rPr lang="ja-JP" altLang="en-US" sz="2400" b="0" dirty="0" smtClean="0">
                <a:solidFill>
                  <a:srgbClr val="FFFF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中</a:t>
            </a:r>
            <a:r>
              <a:rPr lang="ja-JP" altLang="en-US" sz="2400" b="0" dirty="0">
                <a:solidFill>
                  <a:srgbClr val="FFFF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咽</a:t>
            </a:r>
            <a:r>
              <a:rPr lang="ja-JP" altLang="en-US" sz="2400" b="0" dirty="0" smtClean="0">
                <a:solidFill>
                  <a:srgbClr val="FFFF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頭</a:t>
            </a:r>
            <a:r>
              <a:rPr lang="ja-JP" altLang="en-US" sz="2400" b="0" dirty="0">
                <a:solidFill>
                  <a:srgbClr val="FFFF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癌</a:t>
            </a:r>
            <a:r>
              <a:rPr lang="ja-JP" altLang="en-US" sz="2400" b="0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の</a:t>
            </a:r>
            <a:r>
              <a:rPr lang="ja-JP" altLang="en-US" sz="2400" b="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うち、約</a:t>
            </a:r>
            <a:r>
              <a:rPr lang="en-US" altLang="ja-JP" sz="240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50</a:t>
            </a:r>
            <a:r>
              <a:rPr lang="ja-JP" altLang="en-US" sz="2400" b="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％の発症に関与している。 </a:t>
            </a:r>
          </a:p>
          <a:p>
            <a:r>
              <a:rPr lang="ja-JP" altLang="en-US" sz="2400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</a:t>
            </a:r>
            <a:r>
              <a:rPr lang="en-US" altLang="ja-JP" sz="2400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HPV-16</a:t>
            </a:r>
            <a:r>
              <a:rPr lang="en-US" altLang="ja-JP" sz="240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:</a:t>
            </a:r>
            <a:r>
              <a:rPr lang="ja-JP" altLang="en-US" sz="2400" b="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海外の報告では約</a:t>
            </a:r>
            <a:r>
              <a:rPr lang="en-US" altLang="ja-JP" sz="240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90</a:t>
            </a:r>
            <a:r>
              <a:rPr lang="ja-JP" altLang="en-US" sz="2400" b="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％を占める</a:t>
            </a:r>
            <a:r>
              <a:rPr lang="ja-JP" altLang="en-US" sz="2400" b="0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。</a:t>
            </a:r>
            <a:endParaRPr lang="en-US" altLang="ja-JP" sz="2400" b="0" dirty="0" smtClean="0">
              <a:solidFill>
                <a:schemeClr val="bg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sz="2400" b="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</a:t>
            </a:r>
            <a:r>
              <a:rPr lang="ja-JP" altLang="en-US" sz="2400" b="0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　　　　　　　　　　　　　　　　　　　　　　</a:t>
            </a:r>
            <a:r>
              <a:rPr lang="en-US" sz="2400" dirty="0" smtClean="0">
                <a:solidFill>
                  <a:srgbClr val="FFFF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EBV(Epstein-Barr </a:t>
            </a:r>
            <a:r>
              <a:rPr lang="en-US" sz="2400" dirty="0">
                <a:solidFill>
                  <a:srgbClr val="FFFF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Virus) </a:t>
            </a:r>
            <a:endParaRPr lang="en-US" sz="2400" b="0" dirty="0">
              <a:solidFill>
                <a:srgbClr val="FFFF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sz="2400" b="0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非</a:t>
            </a:r>
            <a:r>
              <a:rPr lang="ja-JP" altLang="en-US" sz="2400" b="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角化型・未分化型の</a:t>
            </a:r>
            <a:r>
              <a:rPr lang="ja-JP" altLang="en-US" sz="2400" b="0" dirty="0">
                <a:solidFill>
                  <a:srgbClr val="FFFF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上咽頭癌</a:t>
            </a:r>
            <a:r>
              <a:rPr lang="ja-JP" altLang="en-US" sz="2400" b="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の発症に深く関与している</a:t>
            </a:r>
            <a:r>
              <a:rPr lang="ja-JP" altLang="en-US" sz="2400" b="0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。</a:t>
            </a:r>
            <a:endParaRPr lang="en-US" altLang="ja-JP" sz="2400" b="0" dirty="0" smtClean="0">
              <a:solidFill>
                <a:schemeClr val="bg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sz="2400" b="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</a:t>
            </a:r>
            <a:r>
              <a:rPr lang="ja-JP" altLang="en-US" sz="2400" b="0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　　　　　　　　　　　　　　　　　　　　　　</a:t>
            </a:r>
            <a:endParaRPr lang="en-US" sz="2400" dirty="0">
              <a:solidFill>
                <a:schemeClr val="bg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44647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429682"/>
            <a:ext cx="9353005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b="0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頭頸部がんのリスクファクター </a:t>
            </a:r>
          </a:p>
          <a:p>
            <a:r>
              <a:rPr lang="ja-JP" altLang="en-US" sz="2400" b="0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発</a:t>
            </a:r>
            <a:r>
              <a:rPr lang="ja-JP" altLang="en-US" sz="2400" b="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症リスク </a:t>
            </a:r>
          </a:p>
          <a:p>
            <a:pPr marL="0" lvl="1"/>
            <a:r>
              <a:rPr lang="ja-JP" altLang="en-US" sz="2400" b="0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喫</a:t>
            </a:r>
            <a:r>
              <a:rPr lang="ja-JP" altLang="en-US" sz="2400" b="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煙： </a:t>
            </a:r>
            <a:r>
              <a:rPr lang="en-US" altLang="ja-JP" sz="240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5-25</a:t>
            </a:r>
            <a:r>
              <a:rPr lang="ja-JP" altLang="en-US" sz="2400" b="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倍 </a:t>
            </a:r>
            <a:r>
              <a:rPr lang="en-US" altLang="ja-JP" sz="2400" b="0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–</a:t>
            </a:r>
            <a:r>
              <a:rPr lang="ja-JP" altLang="en-US" sz="2400" b="0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喉頭癌など（</a:t>
            </a:r>
            <a:r>
              <a:rPr lang="ja-JP" altLang="nl-BE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禁煙 </a:t>
            </a:r>
            <a:r>
              <a:rPr lang="nl-BE" altLang="ja-JP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10-15</a:t>
            </a:r>
            <a:r>
              <a:rPr lang="ja-JP" altLang="nl-BE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年で、ほぼリスクは消</a:t>
            </a:r>
            <a:r>
              <a:rPr lang="ja-JP" altLang="nl-BE" sz="20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失</a:t>
            </a:r>
            <a:r>
              <a:rPr lang="ja-JP" altLang="en-US" sz="20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）</a:t>
            </a:r>
            <a:endParaRPr lang="ja-JP" altLang="nl-BE" sz="2000" kern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sz="2400" b="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</a:t>
            </a:r>
            <a:r>
              <a:rPr lang="ja-JP" altLang="en-US" sz="2400" b="0" dirty="0" smtClean="0">
                <a:solidFill>
                  <a:schemeClr val="accent6">
                    <a:lumMod val="50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飲</a:t>
            </a:r>
            <a:r>
              <a:rPr lang="ja-JP" altLang="en-US" sz="2400" b="0" dirty="0">
                <a:solidFill>
                  <a:schemeClr val="accent6">
                    <a:lumMod val="50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酒： </a:t>
            </a:r>
            <a:r>
              <a:rPr lang="en-US" altLang="ja-JP" sz="2400" dirty="0">
                <a:solidFill>
                  <a:schemeClr val="accent6">
                    <a:lumMod val="50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2-6</a:t>
            </a:r>
            <a:r>
              <a:rPr lang="ja-JP" altLang="en-US" sz="2400" b="0" dirty="0">
                <a:solidFill>
                  <a:schemeClr val="accent6">
                    <a:lumMod val="50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倍 </a:t>
            </a:r>
            <a:r>
              <a:rPr lang="en-US" altLang="ja-JP" sz="2400" b="0" dirty="0" smtClean="0">
                <a:solidFill>
                  <a:schemeClr val="accent6">
                    <a:lumMod val="50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(ALDH2</a:t>
            </a:r>
            <a:r>
              <a:rPr lang="ja-JP" altLang="en-US" sz="2400" b="0" dirty="0">
                <a:solidFill>
                  <a:schemeClr val="accent6">
                    <a:lumMod val="50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遺伝</a:t>
            </a:r>
            <a:r>
              <a:rPr lang="ja-JP" altLang="en-US" sz="2400" b="0" dirty="0" smtClean="0">
                <a:solidFill>
                  <a:schemeClr val="accent6">
                    <a:lumMod val="50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子多型</a:t>
            </a:r>
            <a:r>
              <a:rPr lang="en-US" altLang="ja-JP" sz="2400" b="0" dirty="0" smtClean="0">
                <a:solidFill>
                  <a:schemeClr val="accent6">
                    <a:lumMod val="50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)</a:t>
            </a:r>
            <a:endParaRPr lang="ja-JP" altLang="en-US" sz="2400" b="0" dirty="0">
              <a:solidFill>
                <a:schemeClr val="accent6">
                  <a:lumMod val="50000"/>
                </a:schemeClr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sz="2400" b="0" dirty="0" smtClean="0">
                <a:solidFill>
                  <a:schemeClr val="accent6">
                    <a:lumMod val="50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</a:t>
            </a:r>
            <a:r>
              <a:rPr lang="zh-TW" altLang="en-US" sz="2400" b="0" dirty="0" smtClean="0">
                <a:solidFill>
                  <a:schemeClr val="accent6">
                    <a:lumMod val="50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喫</a:t>
            </a:r>
            <a:r>
              <a:rPr lang="zh-TW" altLang="en-US" sz="2400" b="0" dirty="0">
                <a:solidFill>
                  <a:schemeClr val="accent6">
                    <a:lumMod val="50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煙＋飲酒： </a:t>
            </a:r>
            <a:r>
              <a:rPr lang="en-US" altLang="zh-TW" sz="2400" dirty="0">
                <a:solidFill>
                  <a:schemeClr val="accent6">
                    <a:lumMod val="50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15-40</a:t>
            </a:r>
            <a:r>
              <a:rPr lang="zh-TW" altLang="en-US" sz="2400" b="0" dirty="0" smtClean="0">
                <a:solidFill>
                  <a:schemeClr val="accent6">
                    <a:lumMod val="50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倍</a:t>
            </a:r>
            <a:r>
              <a:rPr lang="ja-JP" altLang="en-US" sz="2400" b="0" dirty="0">
                <a:solidFill>
                  <a:schemeClr val="accent6">
                    <a:lumMod val="50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</a:t>
            </a:r>
            <a:r>
              <a:rPr lang="en-US" altLang="ja-JP" sz="2400" b="0" dirty="0" smtClean="0">
                <a:solidFill>
                  <a:schemeClr val="accent6">
                    <a:lumMod val="50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– </a:t>
            </a:r>
            <a:r>
              <a:rPr lang="ja-JP" altLang="en-US" sz="2400" b="0" dirty="0" smtClean="0">
                <a:solidFill>
                  <a:schemeClr val="accent6">
                    <a:lumMod val="50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下咽頭癌など</a:t>
            </a:r>
            <a:endParaRPr lang="zh-TW" altLang="en-US" sz="2400" b="0" dirty="0">
              <a:solidFill>
                <a:schemeClr val="accent6">
                  <a:lumMod val="50000"/>
                </a:schemeClr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sz="2400" b="0" dirty="0" smtClean="0">
                <a:solidFill>
                  <a:schemeClr val="accent6">
                    <a:lumMod val="50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同</a:t>
            </a:r>
            <a:r>
              <a:rPr lang="ja-JP" altLang="en-US" sz="2400" b="0" dirty="0">
                <a:solidFill>
                  <a:schemeClr val="accent6">
                    <a:lumMod val="50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時性・異時</a:t>
            </a:r>
            <a:r>
              <a:rPr lang="ja-JP" altLang="en-US" sz="2400" b="0" dirty="0" smtClean="0">
                <a:solidFill>
                  <a:schemeClr val="accent6">
                    <a:lumMod val="50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性</a:t>
            </a:r>
            <a:r>
              <a:rPr lang="ja-JP" altLang="en-US" sz="2400" b="0" dirty="0">
                <a:solidFill>
                  <a:schemeClr val="accent6">
                    <a:lumMod val="50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多重</a:t>
            </a:r>
            <a:r>
              <a:rPr lang="ja-JP" altLang="en-US" sz="2400" b="0" dirty="0" smtClean="0">
                <a:solidFill>
                  <a:schemeClr val="accent6">
                    <a:lumMod val="50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癌</a:t>
            </a:r>
            <a:r>
              <a:rPr lang="ja-JP" altLang="en-US" sz="2400" b="0" dirty="0">
                <a:solidFill>
                  <a:schemeClr val="accent6">
                    <a:lumMod val="50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： “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field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cancerization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’’ </a:t>
            </a:r>
            <a:endParaRPr lang="en-US" sz="2400" b="0" dirty="0">
              <a:solidFill>
                <a:schemeClr val="accent6">
                  <a:lumMod val="50000"/>
                </a:schemeClr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sz="2400" b="0" dirty="0" smtClean="0">
                <a:solidFill>
                  <a:schemeClr val="accent6">
                    <a:lumMod val="50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頭</a:t>
            </a:r>
            <a:r>
              <a:rPr lang="ja-JP" altLang="en-US" sz="2400" b="0" dirty="0">
                <a:solidFill>
                  <a:schemeClr val="accent6">
                    <a:lumMod val="50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頸</a:t>
            </a:r>
            <a:r>
              <a:rPr lang="ja-JP" altLang="en-US" sz="2400" b="0" dirty="0" smtClean="0">
                <a:solidFill>
                  <a:schemeClr val="accent6">
                    <a:lumMod val="50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部、</a:t>
            </a:r>
            <a:r>
              <a:rPr lang="ja-JP" altLang="en-US" sz="2400" b="0" dirty="0">
                <a:solidFill>
                  <a:schemeClr val="accent6">
                    <a:lumMod val="50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食</a:t>
            </a:r>
            <a:r>
              <a:rPr lang="ja-JP" altLang="en-US" sz="2400" b="0" dirty="0" smtClean="0">
                <a:solidFill>
                  <a:schemeClr val="accent6">
                    <a:lumMod val="50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道、</a:t>
            </a:r>
            <a:r>
              <a:rPr lang="ja-JP" altLang="en-US" sz="2400" b="0" dirty="0">
                <a:solidFill>
                  <a:schemeClr val="accent6">
                    <a:lumMod val="50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肺</a:t>
            </a:r>
            <a:r>
              <a:rPr lang="ja-JP" altLang="en-US" sz="2400" b="0" dirty="0" smtClean="0">
                <a:solidFill>
                  <a:schemeClr val="accent6">
                    <a:lumMod val="50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癌（</a:t>
            </a:r>
            <a:r>
              <a:rPr lang="en-US" altLang="ja-JP" sz="2400" b="0" dirty="0" smtClean="0">
                <a:solidFill>
                  <a:schemeClr val="accent6">
                    <a:lumMod val="50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upper </a:t>
            </a:r>
            <a:r>
              <a:rPr lang="en-US" altLang="ja-JP" sz="2400" b="0" dirty="0" err="1" smtClean="0">
                <a:solidFill>
                  <a:schemeClr val="accent6">
                    <a:lumMod val="50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aerodigestive</a:t>
            </a:r>
            <a:r>
              <a:rPr lang="en-US" altLang="ja-JP" sz="2400" b="0" dirty="0" smtClean="0">
                <a:solidFill>
                  <a:schemeClr val="accent6">
                    <a:lumMod val="50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tract)</a:t>
            </a:r>
            <a:r>
              <a:rPr lang="ja-JP" altLang="en-US" sz="2400" b="0" dirty="0" smtClean="0">
                <a:solidFill>
                  <a:schemeClr val="accent6">
                    <a:lumMod val="50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の</a:t>
            </a:r>
            <a:r>
              <a:rPr lang="ja-JP" altLang="en-US" sz="2400" b="0" dirty="0">
                <a:solidFill>
                  <a:schemeClr val="accent6">
                    <a:lumMod val="50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発生</a:t>
            </a:r>
            <a:r>
              <a:rPr lang="en-US" altLang="ja-JP" sz="2400" dirty="0">
                <a:solidFill>
                  <a:schemeClr val="accent6">
                    <a:lumMod val="50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2-6%/</a:t>
            </a:r>
            <a:r>
              <a:rPr lang="ja-JP" altLang="en-US" sz="2400" b="0" dirty="0">
                <a:solidFill>
                  <a:schemeClr val="accent6">
                    <a:lumMod val="50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年 </a:t>
            </a:r>
          </a:p>
          <a:p>
            <a:endParaRPr lang="en-US" sz="2400" dirty="0" smtClean="0">
              <a:solidFill>
                <a:schemeClr val="accent6">
                  <a:lumMod val="50000"/>
                </a:schemeClr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HPV(Human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Papilloma Virus) </a:t>
            </a:r>
            <a:endParaRPr lang="en-US" sz="2400" b="0" dirty="0">
              <a:solidFill>
                <a:schemeClr val="accent6">
                  <a:lumMod val="50000"/>
                </a:schemeClr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sz="2400" b="0" dirty="0">
                <a:solidFill>
                  <a:schemeClr val="accent6">
                    <a:lumMod val="50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</a:t>
            </a:r>
            <a:r>
              <a:rPr lang="ja-JP" altLang="en-US" sz="2400" b="0" dirty="0" smtClean="0">
                <a:solidFill>
                  <a:schemeClr val="accent6">
                    <a:lumMod val="50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中</a:t>
            </a:r>
            <a:r>
              <a:rPr lang="ja-JP" altLang="en-US" sz="2400" b="0" dirty="0">
                <a:solidFill>
                  <a:schemeClr val="accent6">
                    <a:lumMod val="50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咽</a:t>
            </a:r>
            <a:r>
              <a:rPr lang="ja-JP" altLang="en-US" sz="2400" b="0" dirty="0" smtClean="0">
                <a:solidFill>
                  <a:schemeClr val="accent6">
                    <a:lumMod val="50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頭</a:t>
            </a:r>
            <a:r>
              <a:rPr lang="ja-JP" altLang="en-US" sz="2400" b="0" dirty="0">
                <a:solidFill>
                  <a:schemeClr val="accent6">
                    <a:lumMod val="50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癌</a:t>
            </a:r>
            <a:r>
              <a:rPr lang="ja-JP" altLang="en-US" sz="2400" b="0" dirty="0" smtClean="0">
                <a:solidFill>
                  <a:schemeClr val="accent6">
                    <a:lumMod val="50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の</a:t>
            </a:r>
            <a:r>
              <a:rPr lang="ja-JP" altLang="en-US" sz="2400" b="0" dirty="0">
                <a:solidFill>
                  <a:schemeClr val="accent6">
                    <a:lumMod val="50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うち、約</a:t>
            </a:r>
            <a:r>
              <a:rPr lang="en-US" altLang="ja-JP" sz="2400" dirty="0">
                <a:solidFill>
                  <a:schemeClr val="accent6">
                    <a:lumMod val="50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50</a:t>
            </a:r>
            <a:r>
              <a:rPr lang="ja-JP" altLang="en-US" sz="2400" b="0" dirty="0">
                <a:solidFill>
                  <a:schemeClr val="accent6">
                    <a:lumMod val="50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％の発症に関与している。 </a:t>
            </a:r>
          </a:p>
          <a:p>
            <a:r>
              <a:rPr lang="ja-JP" altLang="en-US" sz="2400" dirty="0" smtClean="0">
                <a:solidFill>
                  <a:schemeClr val="accent6">
                    <a:lumMod val="50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</a:t>
            </a:r>
            <a:r>
              <a:rPr lang="en-US" altLang="ja-JP" sz="2400" dirty="0" smtClean="0">
                <a:solidFill>
                  <a:schemeClr val="accent6">
                    <a:lumMod val="50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HPV-16</a:t>
            </a:r>
            <a:r>
              <a:rPr lang="en-US" altLang="ja-JP" sz="2400" dirty="0">
                <a:solidFill>
                  <a:schemeClr val="accent6">
                    <a:lumMod val="50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:</a:t>
            </a:r>
            <a:r>
              <a:rPr lang="ja-JP" altLang="en-US" sz="2400" b="0" dirty="0">
                <a:solidFill>
                  <a:schemeClr val="accent6">
                    <a:lumMod val="50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海外の報告では約</a:t>
            </a:r>
            <a:r>
              <a:rPr lang="en-US" altLang="ja-JP" sz="2400" dirty="0">
                <a:solidFill>
                  <a:schemeClr val="accent6">
                    <a:lumMod val="50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90</a:t>
            </a:r>
            <a:r>
              <a:rPr lang="ja-JP" altLang="en-US" sz="2400" b="0" dirty="0">
                <a:solidFill>
                  <a:schemeClr val="accent6">
                    <a:lumMod val="50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％を占める</a:t>
            </a:r>
            <a:r>
              <a:rPr lang="ja-JP" altLang="en-US" sz="2400" b="0" dirty="0" smtClean="0">
                <a:solidFill>
                  <a:schemeClr val="accent6">
                    <a:lumMod val="50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。</a:t>
            </a:r>
            <a:endParaRPr lang="en-US" altLang="ja-JP" sz="2400" b="0" dirty="0" smtClean="0">
              <a:solidFill>
                <a:schemeClr val="accent6">
                  <a:lumMod val="50000"/>
                </a:schemeClr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sz="2400" b="0" dirty="0">
                <a:solidFill>
                  <a:schemeClr val="accent6">
                    <a:lumMod val="50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</a:t>
            </a:r>
            <a:r>
              <a:rPr lang="ja-JP" altLang="en-US" sz="2400" b="0" dirty="0" smtClean="0">
                <a:solidFill>
                  <a:schemeClr val="accent6">
                    <a:lumMod val="50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　　　　　　　　　　　　　　　　　　　　　　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EBV(Epstein-Barr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Virus) </a:t>
            </a:r>
            <a:endParaRPr lang="en-US" sz="2400" b="0" dirty="0">
              <a:solidFill>
                <a:schemeClr val="accent6">
                  <a:lumMod val="50000"/>
                </a:schemeClr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sz="2400" b="0" dirty="0" smtClean="0">
                <a:solidFill>
                  <a:schemeClr val="accent6">
                    <a:lumMod val="50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非</a:t>
            </a:r>
            <a:r>
              <a:rPr lang="ja-JP" altLang="en-US" sz="2400" b="0" dirty="0">
                <a:solidFill>
                  <a:schemeClr val="accent6">
                    <a:lumMod val="50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角化型・未分化型の上咽頭癌の発症に深く関与している</a:t>
            </a:r>
            <a:r>
              <a:rPr lang="ja-JP" altLang="en-US" sz="2400" b="0" dirty="0" smtClean="0">
                <a:solidFill>
                  <a:schemeClr val="accent6">
                    <a:lumMod val="50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。</a:t>
            </a:r>
            <a:endParaRPr lang="en-US" altLang="ja-JP" sz="2400" b="0" dirty="0" smtClean="0">
              <a:solidFill>
                <a:schemeClr val="accent6">
                  <a:lumMod val="50000"/>
                </a:schemeClr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sz="2400" b="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</a:t>
            </a:r>
            <a:r>
              <a:rPr lang="ja-JP" altLang="en-US" sz="2400" b="0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　　　　　　　　　　　　　　　　　　　　　　</a:t>
            </a:r>
            <a:endParaRPr lang="en-US" sz="2400" dirty="0">
              <a:solidFill>
                <a:schemeClr val="bg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79" t="15848" r="32140" b="27278"/>
          <a:stretch/>
        </p:blipFill>
        <p:spPr bwMode="auto">
          <a:xfrm>
            <a:off x="1643742" y="1817046"/>
            <a:ext cx="5246915" cy="4899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正方形/長方形 1"/>
          <p:cNvSpPr/>
          <p:nvPr/>
        </p:nvSpPr>
        <p:spPr>
          <a:xfrm>
            <a:off x="2188029" y="6450372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sz="1200" dirty="0">
                <a:solidFill>
                  <a:schemeClr val="accent6">
                    <a:lumMod val="50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hlinkClick r:id="rId3"/>
              </a:rPr>
              <a:t>http://</a:t>
            </a:r>
            <a:r>
              <a:rPr lang="en-US" altLang="ja-JP" sz="1200" dirty="0" smtClean="0">
                <a:solidFill>
                  <a:schemeClr val="accent6">
                    <a:lumMod val="50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hlinkClick r:id="rId3"/>
              </a:rPr>
              <a:t>www.e-kinen.jp/harm/sickness_top.html</a:t>
            </a:r>
            <a:r>
              <a:rPr lang="ja-JP" altLang="en-US" sz="1200" dirty="0" smtClean="0">
                <a:solidFill>
                  <a:schemeClr val="accent6">
                    <a:lumMod val="50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より抜粋</a:t>
            </a:r>
            <a:endParaRPr lang="ja-JP" altLang="en-US" sz="1200" dirty="0">
              <a:solidFill>
                <a:schemeClr val="accent6">
                  <a:lumMod val="50000"/>
                </a:schemeClr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5" name="正方形/長方形 4"/>
          <p:cNvSpPr/>
          <p:nvPr/>
        </p:nvSpPr>
        <p:spPr bwMode="auto">
          <a:xfrm>
            <a:off x="1714500" y="2990850"/>
            <a:ext cx="1362075" cy="1028700"/>
          </a:xfrm>
          <a:prstGeom prst="rect">
            <a:avLst/>
          </a:prstGeom>
          <a:noFill/>
          <a:ln w="76200" cap="sq" cmpd="sng" algn="ctr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elvetica" charset="0"/>
              <a:ea typeface="Osaka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9989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9817" y="109082"/>
            <a:ext cx="883049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40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２、こんな方は、</a:t>
            </a:r>
            <a:r>
              <a:rPr lang="ja-JP" altLang="en-US" sz="4400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要注意</a:t>
            </a:r>
            <a:endParaRPr lang="en-US" altLang="ja-JP" dirty="0">
              <a:solidFill>
                <a:schemeClr val="bg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7565" y="870746"/>
            <a:ext cx="935300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400" b="0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頭頸部がんのリスクファクター </a:t>
            </a:r>
          </a:p>
          <a:p>
            <a:r>
              <a:rPr lang="ja-JP" altLang="en-US" sz="2400" b="0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発</a:t>
            </a:r>
            <a:r>
              <a:rPr lang="ja-JP" altLang="en-US" sz="2400" b="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症リスク </a:t>
            </a:r>
          </a:p>
          <a:p>
            <a:pPr marL="0" lvl="1"/>
            <a:r>
              <a:rPr lang="ja-JP" altLang="en-US" sz="2400" b="0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</a:t>
            </a:r>
            <a:r>
              <a:rPr lang="ja-JP" altLang="en-US" sz="2400" b="0" dirty="0" smtClean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喫</a:t>
            </a:r>
            <a:r>
              <a:rPr lang="ja-JP" altLang="en-US" sz="2400" b="0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煙： </a:t>
            </a:r>
            <a:r>
              <a:rPr lang="en-US" altLang="ja-JP" sz="2400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5-25</a:t>
            </a:r>
            <a:r>
              <a:rPr lang="ja-JP" altLang="en-US" sz="2400" b="0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倍 </a:t>
            </a:r>
            <a:r>
              <a:rPr lang="en-US" altLang="ja-JP" sz="2400" b="0" dirty="0" smtClean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–</a:t>
            </a:r>
            <a:r>
              <a:rPr lang="ja-JP" altLang="en-US" sz="2400" b="0" dirty="0" smtClean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喉頭癌など（</a:t>
            </a:r>
            <a:r>
              <a:rPr lang="ja-JP" altLang="nl-BE" sz="20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禁煙 </a:t>
            </a:r>
            <a:r>
              <a:rPr lang="nl-BE" altLang="ja-JP" sz="20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10-15</a:t>
            </a:r>
            <a:r>
              <a:rPr lang="ja-JP" altLang="nl-BE" sz="20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年で、ほぼリスクは消</a:t>
            </a:r>
            <a:r>
              <a:rPr lang="ja-JP" altLang="nl-BE" sz="2000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失</a:t>
            </a:r>
            <a:r>
              <a:rPr lang="ja-JP" altLang="en-US" sz="2000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）</a:t>
            </a:r>
            <a:endParaRPr lang="ja-JP" altLang="nl-BE" sz="2000" kern="0" dirty="0"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sz="2400" b="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</a:t>
            </a:r>
            <a:r>
              <a:rPr lang="ja-JP" altLang="en-US" sz="2400" b="0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飲</a:t>
            </a:r>
            <a:r>
              <a:rPr lang="ja-JP" altLang="en-US" sz="2400" b="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酒： </a:t>
            </a:r>
            <a:r>
              <a:rPr lang="en-US" altLang="ja-JP" sz="240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2-6</a:t>
            </a:r>
            <a:r>
              <a:rPr lang="ja-JP" altLang="en-US" sz="2400" b="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倍 </a:t>
            </a:r>
            <a:r>
              <a:rPr lang="en-US" altLang="ja-JP" sz="2400" b="0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(ALDH2</a:t>
            </a:r>
            <a:r>
              <a:rPr lang="ja-JP" altLang="en-US" sz="2400" b="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遺伝</a:t>
            </a:r>
            <a:r>
              <a:rPr lang="ja-JP" altLang="en-US" sz="2400" b="0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子多型</a:t>
            </a:r>
            <a:r>
              <a:rPr lang="en-US" altLang="ja-JP" sz="2400" b="0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)</a:t>
            </a:r>
            <a:endParaRPr lang="ja-JP" altLang="en-US" sz="2400" b="0" dirty="0">
              <a:solidFill>
                <a:schemeClr val="bg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sz="2400" b="0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</a:t>
            </a:r>
            <a:r>
              <a:rPr lang="zh-TW" altLang="en-US" sz="2400" b="0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喫</a:t>
            </a:r>
            <a:r>
              <a:rPr lang="zh-TW" altLang="en-US" sz="2400" b="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煙＋飲酒： </a:t>
            </a:r>
            <a:r>
              <a:rPr lang="en-US" altLang="zh-TW" sz="240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15-40</a:t>
            </a:r>
            <a:r>
              <a:rPr lang="zh-TW" altLang="en-US" sz="2400" b="0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倍</a:t>
            </a:r>
            <a:r>
              <a:rPr lang="ja-JP" altLang="en-US" sz="2400" b="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</a:t>
            </a:r>
            <a:r>
              <a:rPr lang="en-US" altLang="ja-JP" sz="2400" b="0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– </a:t>
            </a:r>
            <a:r>
              <a:rPr lang="ja-JP" altLang="en-US" sz="2400" b="0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下咽頭癌など</a:t>
            </a:r>
            <a:endParaRPr lang="zh-TW" altLang="en-US" sz="2400" b="0" dirty="0">
              <a:solidFill>
                <a:schemeClr val="bg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sz="2400" b="0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同</a:t>
            </a:r>
            <a:r>
              <a:rPr lang="ja-JP" altLang="en-US" sz="2400" b="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時性・異時</a:t>
            </a:r>
            <a:r>
              <a:rPr lang="ja-JP" altLang="en-US" sz="2400" b="0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性</a:t>
            </a:r>
            <a:r>
              <a:rPr lang="ja-JP" altLang="en-US" sz="2400" b="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多重</a:t>
            </a:r>
            <a:r>
              <a:rPr lang="ja-JP" altLang="en-US" sz="2400" b="0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癌</a:t>
            </a:r>
            <a:r>
              <a:rPr lang="ja-JP" altLang="en-US" sz="2400" b="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： “</a:t>
            </a:r>
            <a:r>
              <a:rPr lang="en-US" sz="240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field </a:t>
            </a:r>
            <a:r>
              <a:rPr lang="en-US" sz="2400" dirty="0" err="1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cancerization</a:t>
            </a:r>
            <a:r>
              <a:rPr lang="en-US" sz="240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’’ </a:t>
            </a:r>
            <a:endParaRPr lang="en-US" sz="2400" b="0" dirty="0">
              <a:solidFill>
                <a:schemeClr val="bg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sz="2400" b="0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頭</a:t>
            </a:r>
            <a:r>
              <a:rPr lang="ja-JP" altLang="en-US" sz="2400" b="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頸</a:t>
            </a:r>
            <a:r>
              <a:rPr lang="ja-JP" altLang="en-US" sz="2400" b="0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部、</a:t>
            </a:r>
            <a:r>
              <a:rPr lang="ja-JP" altLang="en-US" sz="2400" b="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食</a:t>
            </a:r>
            <a:r>
              <a:rPr lang="ja-JP" altLang="en-US" sz="2400" b="0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道、肺癌の</a:t>
            </a:r>
            <a:r>
              <a:rPr lang="ja-JP" altLang="en-US" sz="2400" b="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発生</a:t>
            </a:r>
            <a:r>
              <a:rPr lang="en-US" altLang="ja-JP" sz="240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2-6%/</a:t>
            </a:r>
            <a:r>
              <a:rPr lang="ja-JP" altLang="en-US" sz="2400" b="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年 </a:t>
            </a:r>
          </a:p>
          <a:p>
            <a:endParaRPr lang="en-US" sz="2400" dirty="0" smtClean="0">
              <a:solidFill>
                <a:schemeClr val="bg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en-US" sz="2400" dirty="0" smtClean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HPV(Human </a:t>
            </a:r>
            <a:r>
              <a:rPr lang="en-US" sz="2400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Papilloma Virus) </a:t>
            </a:r>
            <a:endParaRPr lang="en-US" sz="2400" b="0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sz="2400" b="0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</a:t>
            </a:r>
            <a:r>
              <a:rPr lang="ja-JP" altLang="en-US" sz="2400" b="0" dirty="0" smtClean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中</a:t>
            </a:r>
            <a:r>
              <a:rPr lang="ja-JP" altLang="en-US" sz="2400" b="0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咽</a:t>
            </a:r>
            <a:r>
              <a:rPr lang="ja-JP" altLang="en-US" sz="2400" b="0" dirty="0" smtClean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頭</a:t>
            </a:r>
            <a:r>
              <a:rPr lang="ja-JP" altLang="en-US" sz="2400" b="0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癌</a:t>
            </a:r>
            <a:r>
              <a:rPr lang="ja-JP" altLang="en-US" sz="2400" b="0" dirty="0" smtClean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の</a:t>
            </a:r>
            <a:r>
              <a:rPr lang="ja-JP" altLang="en-US" sz="2400" b="0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うち、約</a:t>
            </a:r>
            <a:r>
              <a:rPr lang="en-US" altLang="ja-JP" sz="2400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50</a:t>
            </a:r>
            <a:r>
              <a:rPr lang="ja-JP" altLang="en-US" sz="2400" b="0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％の発症に関与している。 </a:t>
            </a:r>
          </a:p>
          <a:p>
            <a:r>
              <a:rPr lang="ja-JP" altLang="en-US" sz="2400" dirty="0" smtClean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</a:t>
            </a:r>
            <a:r>
              <a:rPr lang="en-US" altLang="ja-JP" sz="2400" dirty="0" smtClean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HPV-16</a:t>
            </a:r>
            <a:r>
              <a:rPr lang="en-US" altLang="ja-JP" sz="2400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:</a:t>
            </a:r>
            <a:r>
              <a:rPr lang="ja-JP" altLang="en-US" sz="2400" b="0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海外の報告では約</a:t>
            </a:r>
            <a:r>
              <a:rPr lang="en-US" altLang="ja-JP" sz="2400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90</a:t>
            </a:r>
            <a:r>
              <a:rPr lang="ja-JP" altLang="en-US" sz="2400" b="0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％を占める</a:t>
            </a:r>
            <a:r>
              <a:rPr lang="ja-JP" altLang="en-US" sz="2400" b="0" dirty="0" smtClean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。</a:t>
            </a:r>
            <a:endParaRPr lang="en-US" altLang="ja-JP" sz="2400" b="0" dirty="0" smtClean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sz="2400" b="0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</a:t>
            </a:r>
            <a:r>
              <a:rPr lang="ja-JP" altLang="en-US" sz="2400" b="0" dirty="0" smtClean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　　　　　　　　　　　　　　　　　　　　　　→　後述</a:t>
            </a:r>
            <a:endParaRPr lang="ja-JP" altLang="en-US" sz="2400" b="0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en-US" sz="2400" dirty="0" smtClean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EBV(Epstein-Barr </a:t>
            </a:r>
            <a:r>
              <a:rPr lang="en-US" sz="2400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Virus) </a:t>
            </a:r>
            <a:endParaRPr lang="en-US" sz="2400" b="0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sz="2400" b="0" dirty="0" smtClean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非</a:t>
            </a:r>
            <a:r>
              <a:rPr lang="ja-JP" altLang="en-US" sz="2400" b="0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角化型・未分化型の上咽頭癌の発症に深く関与している</a:t>
            </a:r>
            <a:r>
              <a:rPr lang="ja-JP" altLang="en-US" sz="2400" b="0" dirty="0" smtClean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。</a:t>
            </a:r>
            <a:endParaRPr lang="en-US" altLang="ja-JP" sz="2400" b="0" dirty="0" smtClean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sz="2400" b="0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</a:t>
            </a:r>
            <a:r>
              <a:rPr lang="ja-JP" altLang="en-US" sz="2400" b="0" dirty="0" smtClean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　　　　　　　　　　　　　　　　　　　　　　→　後述</a:t>
            </a:r>
            <a:endParaRPr lang="en-US" sz="2400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25448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5133975" y="4800600"/>
            <a:ext cx="35591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9pPr>
          </a:lstStyle>
          <a:p>
            <a:pPr eaLnBrk="1" hangingPunct="1"/>
            <a:r>
              <a:rPr lang="en-US" altLang="ja-JP" b="1">
                <a:solidFill>
                  <a:srgbClr val="FFFF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(</a:t>
            </a:r>
            <a:r>
              <a:rPr lang="ja-JP" altLang="en-US" b="1">
                <a:solidFill>
                  <a:srgbClr val="FFFF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アルデヒド脱水素酵素２</a:t>
            </a:r>
            <a:r>
              <a:rPr lang="en-US" altLang="ja-JP" b="1">
                <a:solidFill>
                  <a:srgbClr val="FFFF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)</a:t>
            </a:r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4638675" y="4292600"/>
            <a:ext cx="46386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9pPr>
          </a:lstStyle>
          <a:p>
            <a:pPr eaLnBrk="1" hangingPunct="1"/>
            <a:r>
              <a:rPr lang="ja-JP" altLang="en-US" sz="3600" b="1">
                <a:solidFill>
                  <a:srgbClr val="FFFF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ヘテロ欠損型 </a:t>
            </a:r>
            <a:r>
              <a:rPr lang="en-US" altLang="ja-JP" sz="3600" b="1">
                <a:solidFill>
                  <a:srgbClr val="FFFF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ALDH2</a:t>
            </a: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179388" y="3094038"/>
            <a:ext cx="22445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9pPr>
          </a:lstStyle>
          <a:p>
            <a:pPr eaLnBrk="1" hangingPunct="1"/>
            <a:r>
              <a:rPr lang="ja-JP" altLang="en-US" sz="3200">
                <a:solidFill>
                  <a:srgbClr val="FFFF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アルコール</a:t>
            </a:r>
          </a:p>
        </p:txBody>
      </p:sp>
      <p:sp>
        <p:nvSpPr>
          <p:cNvPr id="18" name="AutoShape 6"/>
          <p:cNvSpPr>
            <a:spLocks noChangeArrowheads="1"/>
          </p:cNvSpPr>
          <p:nvPr/>
        </p:nvSpPr>
        <p:spPr bwMode="auto">
          <a:xfrm>
            <a:off x="2041525" y="3284538"/>
            <a:ext cx="1393825" cy="268287"/>
          </a:xfrm>
          <a:prstGeom prst="leftRightArrow">
            <a:avLst>
              <a:gd name="adj1" fmla="val 50000"/>
              <a:gd name="adj2" fmla="val 10390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9pPr>
          </a:lstStyle>
          <a:p>
            <a:pPr eaLnBrk="1" hangingPunct="1"/>
            <a:endParaRPr lang="en-US" altLang="ja-JP" sz="2300">
              <a:solidFill>
                <a:srgbClr val="FFFFFF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3320143" y="2815480"/>
            <a:ext cx="396568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9pPr>
          </a:lstStyle>
          <a:p>
            <a:pPr algn="ctr" eaLnBrk="1" hangingPunct="1"/>
            <a:r>
              <a:rPr lang="ja-JP" altLang="en-US" sz="3600" b="1" dirty="0" smtClean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アセト</a:t>
            </a:r>
            <a:endParaRPr lang="en-US" altLang="ja-JP" sz="3600" b="1" dirty="0" smtClean="0">
              <a:solidFill>
                <a:srgbClr val="FF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ctr" eaLnBrk="1" hangingPunct="1"/>
            <a:r>
              <a:rPr lang="ja-JP" altLang="en-US" sz="3600" b="1" dirty="0" smtClean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アルデヒド</a:t>
            </a:r>
            <a:endParaRPr lang="ja-JP" altLang="en-US" sz="3600" b="1" dirty="0">
              <a:solidFill>
                <a:srgbClr val="FF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20" name="Text Box 8"/>
          <p:cNvSpPr txBox="1">
            <a:spLocks noChangeArrowheads="1"/>
          </p:cNvSpPr>
          <p:nvPr/>
        </p:nvSpPr>
        <p:spPr bwMode="auto">
          <a:xfrm>
            <a:off x="7829550" y="3068638"/>
            <a:ext cx="10048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9pPr>
          </a:lstStyle>
          <a:p>
            <a:pPr eaLnBrk="1" hangingPunct="1"/>
            <a:r>
              <a:rPr lang="ja-JP" altLang="en-US" sz="3200">
                <a:solidFill>
                  <a:srgbClr val="FFFF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酢酸</a:t>
            </a:r>
          </a:p>
        </p:txBody>
      </p:sp>
      <p:sp>
        <p:nvSpPr>
          <p:cNvPr id="21" name="AutoShape 9"/>
          <p:cNvSpPr>
            <a:spLocks noChangeArrowheads="1"/>
          </p:cNvSpPr>
          <p:nvPr/>
        </p:nvSpPr>
        <p:spPr bwMode="auto">
          <a:xfrm>
            <a:off x="6831013" y="3284538"/>
            <a:ext cx="909637" cy="268287"/>
          </a:xfrm>
          <a:prstGeom prst="rightArrow">
            <a:avLst>
              <a:gd name="adj1" fmla="val 50000"/>
              <a:gd name="adj2" fmla="val 8476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9pPr>
          </a:lstStyle>
          <a:p>
            <a:pPr eaLnBrk="1" hangingPunct="1"/>
            <a:endParaRPr lang="en-US" altLang="ja-JP" sz="2300">
              <a:solidFill>
                <a:srgbClr val="FFFFFF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22" name="AutoShape 10"/>
          <p:cNvSpPr>
            <a:spLocks noChangeArrowheads="1"/>
          </p:cNvSpPr>
          <p:nvPr/>
        </p:nvSpPr>
        <p:spPr bwMode="auto">
          <a:xfrm rot="16200000">
            <a:off x="6946900" y="3662363"/>
            <a:ext cx="433388" cy="398462"/>
          </a:xfrm>
          <a:custGeom>
            <a:avLst/>
            <a:gdLst>
              <a:gd name="T0" fmla="*/ 130853220 w 21600"/>
              <a:gd name="T1" fmla="*/ 0 h 21600"/>
              <a:gd name="T2" fmla="*/ 0 w 21600"/>
              <a:gd name="T3" fmla="*/ 73471504 h 21600"/>
              <a:gd name="T4" fmla="*/ 130853220 w 21600"/>
              <a:gd name="T5" fmla="*/ 146943027 h 21600"/>
              <a:gd name="T6" fmla="*/ 174470953 w 21600"/>
              <a:gd name="T7" fmla="*/ 73471504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ja-JP" altLang="en-US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23" name="AutoShape 11"/>
          <p:cNvSpPr>
            <a:spLocks noChangeArrowheads="1"/>
          </p:cNvSpPr>
          <p:nvPr/>
        </p:nvSpPr>
        <p:spPr bwMode="auto">
          <a:xfrm>
            <a:off x="2179638" y="333375"/>
            <a:ext cx="5345112" cy="1976438"/>
          </a:xfrm>
          <a:prstGeom prst="wedgeRoundRectCallout">
            <a:avLst>
              <a:gd name="adj1" fmla="val -8449"/>
              <a:gd name="adj2" fmla="val 80042"/>
              <a:gd name="adj3" fmla="val 16667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9pPr>
          </a:lstStyle>
          <a:p>
            <a:pPr algn="ctr" eaLnBrk="1" hangingPunct="1"/>
            <a:r>
              <a:rPr lang="ja-JP" altLang="en-US" sz="3200" b="1">
                <a:solidFill>
                  <a:srgbClr val="FFFF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大量飲酒後の高濃度暴露</a:t>
            </a:r>
          </a:p>
          <a:p>
            <a:pPr algn="ctr" eaLnBrk="1" hangingPunct="1"/>
            <a:r>
              <a:rPr lang="ja-JP" altLang="en-US" sz="4000" b="1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赤くなる</a:t>
            </a:r>
          </a:p>
          <a:p>
            <a:pPr algn="ctr" eaLnBrk="1" hangingPunct="1"/>
            <a:r>
              <a:rPr lang="ja-JP" altLang="en-US" sz="4000" b="1">
                <a:solidFill>
                  <a:srgbClr val="FFFF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二日酔い</a:t>
            </a:r>
          </a:p>
        </p:txBody>
      </p:sp>
      <p:sp>
        <p:nvSpPr>
          <p:cNvPr id="24" name="Text Box 13"/>
          <p:cNvSpPr txBox="1">
            <a:spLocks noChangeArrowheads="1"/>
          </p:cNvSpPr>
          <p:nvPr/>
        </p:nvSpPr>
        <p:spPr bwMode="auto">
          <a:xfrm>
            <a:off x="517525" y="4292600"/>
            <a:ext cx="4452938" cy="222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9pPr>
          </a:lstStyle>
          <a:p>
            <a:pPr algn="ctr" eaLnBrk="1" hangingPunct="1"/>
            <a:r>
              <a:rPr lang="en-US" altLang="ja-JP" sz="2800" b="1">
                <a:solidFill>
                  <a:srgbClr val="FFFF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DNA</a:t>
            </a:r>
            <a:r>
              <a:rPr lang="ja-JP" altLang="en-US" sz="2800" b="1">
                <a:solidFill>
                  <a:srgbClr val="FFFF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損傷</a:t>
            </a:r>
          </a:p>
          <a:p>
            <a:pPr algn="ctr" eaLnBrk="1" hangingPunct="1"/>
            <a:r>
              <a:rPr lang="ja-JP" altLang="en-US" sz="2800" b="1">
                <a:solidFill>
                  <a:srgbClr val="FFFF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染色体変異</a:t>
            </a:r>
          </a:p>
          <a:p>
            <a:pPr algn="ctr" eaLnBrk="1" hangingPunct="1"/>
            <a:r>
              <a:rPr lang="ja-JP" altLang="en-US" sz="2800" b="1">
                <a:solidFill>
                  <a:srgbClr val="FFFF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発癌</a:t>
            </a:r>
          </a:p>
          <a:p>
            <a:pPr algn="ctr" eaLnBrk="1" hangingPunct="1"/>
            <a:r>
              <a:rPr lang="ja-JP" altLang="en-US" sz="2800" b="1">
                <a:solidFill>
                  <a:srgbClr val="FFFF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海馬の萎縮</a:t>
            </a:r>
          </a:p>
          <a:p>
            <a:pPr algn="ctr" eaLnBrk="1" hangingPunct="1"/>
            <a:r>
              <a:rPr lang="ja-JP" altLang="en-US" sz="2800" b="1">
                <a:solidFill>
                  <a:srgbClr val="FFFF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大球性貧血</a:t>
            </a:r>
          </a:p>
        </p:txBody>
      </p:sp>
      <p:sp>
        <p:nvSpPr>
          <p:cNvPr id="25" name="Text Box 14"/>
          <p:cNvSpPr txBox="1">
            <a:spLocks noChangeArrowheads="1"/>
          </p:cNvSpPr>
          <p:nvPr/>
        </p:nvSpPr>
        <p:spPr bwMode="auto">
          <a:xfrm>
            <a:off x="5148263" y="5300663"/>
            <a:ext cx="3421062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9pPr>
          </a:lstStyle>
          <a:p>
            <a:pPr eaLnBrk="1" hangingPunct="1"/>
            <a:r>
              <a:rPr lang="ja-JP" altLang="en-US" sz="2300" b="1" dirty="0">
                <a:solidFill>
                  <a:srgbClr val="FFFF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　　日本人の </a:t>
            </a:r>
            <a:r>
              <a:rPr lang="en-US" altLang="ja-JP" sz="2500" b="1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40%</a:t>
            </a:r>
          </a:p>
          <a:p>
            <a:pPr eaLnBrk="1" hangingPunct="1"/>
            <a:r>
              <a:rPr lang="ja-JP" altLang="en-US" sz="2300" b="1" dirty="0">
                <a:solidFill>
                  <a:srgbClr val="FFFF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　　大酒家の </a:t>
            </a:r>
            <a:r>
              <a:rPr lang="en-US" altLang="ja-JP" sz="2500" b="1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26%</a:t>
            </a:r>
          </a:p>
          <a:p>
            <a:pPr eaLnBrk="1" hangingPunct="1"/>
            <a:r>
              <a:rPr lang="ja-JP" altLang="en-US" sz="2300" b="1" dirty="0" smtClean="0">
                <a:solidFill>
                  <a:srgbClr val="FFFF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アルコール症</a:t>
            </a:r>
            <a:r>
              <a:rPr lang="ja-JP" altLang="en-US" sz="2300" b="1" dirty="0">
                <a:solidFill>
                  <a:srgbClr val="FFFF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の </a:t>
            </a:r>
            <a:r>
              <a:rPr lang="en-US" altLang="ja-JP" sz="2500" b="1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15%</a:t>
            </a:r>
          </a:p>
        </p:txBody>
      </p:sp>
      <p:sp>
        <p:nvSpPr>
          <p:cNvPr id="26" name="AutoShape 15"/>
          <p:cNvSpPr>
            <a:spLocks noChangeArrowheads="1"/>
          </p:cNvSpPr>
          <p:nvPr/>
        </p:nvSpPr>
        <p:spPr bwMode="auto">
          <a:xfrm rot="7320000">
            <a:off x="3258344" y="3774282"/>
            <a:ext cx="433387" cy="463550"/>
          </a:xfrm>
          <a:custGeom>
            <a:avLst/>
            <a:gdLst>
              <a:gd name="T0" fmla="*/ 130852216 w 21600"/>
              <a:gd name="T1" fmla="*/ 0 h 21600"/>
              <a:gd name="T2" fmla="*/ 0 w 21600"/>
              <a:gd name="T3" fmla="*/ 115885504 h 21600"/>
              <a:gd name="T4" fmla="*/ 130852216 w 21600"/>
              <a:gd name="T5" fmla="*/ 231770536 h 21600"/>
              <a:gd name="T6" fmla="*/ 174469748 w 21600"/>
              <a:gd name="T7" fmla="*/ 115885504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endParaRPr lang="ja-JP" altLang="en-US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53066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303213" y="65088"/>
            <a:ext cx="86614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9pPr>
          </a:lstStyle>
          <a:p>
            <a:pPr algn="ctr" eaLnBrk="1" hangingPunct="1"/>
            <a:r>
              <a:rPr lang="ja-JP" altLang="en-US" sz="2800" b="1">
                <a:solidFill>
                  <a:srgbClr val="FFFF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癌のないアルコール依存症男性の</a:t>
            </a:r>
          </a:p>
          <a:p>
            <a:pPr algn="ctr" eaLnBrk="1" hangingPunct="1"/>
            <a:r>
              <a:rPr lang="en-US" altLang="ja-JP" sz="2800" b="1">
                <a:solidFill>
                  <a:srgbClr val="FFFF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ALDH2</a:t>
            </a:r>
            <a:r>
              <a:rPr lang="ja-JP" altLang="en-US" sz="2800" b="1">
                <a:solidFill>
                  <a:srgbClr val="FFFF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と口腔・咽喉頭・食道の発癌リスク</a:t>
            </a:r>
          </a:p>
        </p:txBody>
      </p:sp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2119313" y="931863"/>
            <a:ext cx="5427662" cy="4827587"/>
            <a:chOff x="1335" y="587"/>
            <a:chExt cx="3419" cy="3041"/>
          </a:xfrm>
        </p:grpSpPr>
        <p:sp>
          <p:nvSpPr>
            <p:cNvPr id="4" name="Line 4"/>
            <p:cNvSpPr>
              <a:spLocks noChangeShapeType="1"/>
            </p:cNvSpPr>
            <p:nvPr/>
          </p:nvSpPr>
          <p:spPr bwMode="auto">
            <a:xfrm>
              <a:off x="1335" y="587"/>
              <a:ext cx="1" cy="3040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5" name="Line 5"/>
            <p:cNvSpPr>
              <a:spLocks noChangeShapeType="1"/>
            </p:cNvSpPr>
            <p:nvPr/>
          </p:nvSpPr>
          <p:spPr bwMode="auto">
            <a:xfrm>
              <a:off x="1335" y="3627"/>
              <a:ext cx="45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6" name="Line 6"/>
            <p:cNvSpPr>
              <a:spLocks noChangeShapeType="1"/>
            </p:cNvSpPr>
            <p:nvPr/>
          </p:nvSpPr>
          <p:spPr bwMode="auto">
            <a:xfrm>
              <a:off x="1335" y="3322"/>
              <a:ext cx="45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7" name="Line 7"/>
            <p:cNvSpPr>
              <a:spLocks noChangeShapeType="1"/>
            </p:cNvSpPr>
            <p:nvPr/>
          </p:nvSpPr>
          <p:spPr bwMode="auto">
            <a:xfrm>
              <a:off x="1335" y="3016"/>
              <a:ext cx="45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8" name="Line 8"/>
            <p:cNvSpPr>
              <a:spLocks noChangeShapeType="1"/>
            </p:cNvSpPr>
            <p:nvPr/>
          </p:nvSpPr>
          <p:spPr bwMode="auto">
            <a:xfrm>
              <a:off x="1335" y="2719"/>
              <a:ext cx="45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9" name="Line 9"/>
            <p:cNvSpPr>
              <a:spLocks noChangeShapeType="1"/>
            </p:cNvSpPr>
            <p:nvPr/>
          </p:nvSpPr>
          <p:spPr bwMode="auto">
            <a:xfrm>
              <a:off x="1335" y="2413"/>
              <a:ext cx="45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10" name="Line 10"/>
            <p:cNvSpPr>
              <a:spLocks noChangeShapeType="1"/>
            </p:cNvSpPr>
            <p:nvPr/>
          </p:nvSpPr>
          <p:spPr bwMode="auto">
            <a:xfrm>
              <a:off x="1335" y="2107"/>
              <a:ext cx="45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11" name="Line 11"/>
            <p:cNvSpPr>
              <a:spLocks noChangeShapeType="1"/>
            </p:cNvSpPr>
            <p:nvPr/>
          </p:nvSpPr>
          <p:spPr bwMode="auto">
            <a:xfrm>
              <a:off x="1335" y="1801"/>
              <a:ext cx="45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12" name="Line 12"/>
            <p:cNvSpPr>
              <a:spLocks noChangeShapeType="1"/>
            </p:cNvSpPr>
            <p:nvPr/>
          </p:nvSpPr>
          <p:spPr bwMode="auto">
            <a:xfrm>
              <a:off x="1335" y="1495"/>
              <a:ext cx="45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13" name="Line 13"/>
            <p:cNvSpPr>
              <a:spLocks noChangeShapeType="1"/>
            </p:cNvSpPr>
            <p:nvPr/>
          </p:nvSpPr>
          <p:spPr bwMode="auto">
            <a:xfrm>
              <a:off x="1335" y="1199"/>
              <a:ext cx="45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14" name="Line 14"/>
            <p:cNvSpPr>
              <a:spLocks noChangeShapeType="1"/>
            </p:cNvSpPr>
            <p:nvPr/>
          </p:nvSpPr>
          <p:spPr bwMode="auto">
            <a:xfrm>
              <a:off x="1335" y="893"/>
              <a:ext cx="45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15" name="Line 15"/>
            <p:cNvSpPr>
              <a:spLocks noChangeShapeType="1"/>
            </p:cNvSpPr>
            <p:nvPr/>
          </p:nvSpPr>
          <p:spPr bwMode="auto">
            <a:xfrm>
              <a:off x="1335" y="587"/>
              <a:ext cx="45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16" name="Line 16"/>
            <p:cNvSpPr>
              <a:spLocks noChangeShapeType="1"/>
            </p:cNvSpPr>
            <p:nvPr/>
          </p:nvSpPr>
          <p:spPr bwMode="auto">
            <a:xfrm>
              <a:off x="1335" y="3627"/>
              <a:ext cx="3418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17" name="Line 17"/>
            <p:cNvSpPr>
              <a:spLocks noChangeShapeType="1"/>
            </p:cNvSpPr>
            <p:nvPr/>
          </p:nvSpPr>
          <p:spPr bwMode="auto">
            <a:xfrm flipV="1">
              <a:off x="1335" y="3582"/>
              <a:ext cx="1" cy="45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18" name="Line 18"/>
            <p:cNvSpPr>
              <a:spLocks noChangeShapeType="1"/>
            </p:cNvSpPr>
            <p:nvPr/>
          </p:nvSpPr>
          <p:spPr bwMode="auto">
            <a:xfrm flipV="1">
              <a:off x="1596" y="3582"/>
              <a:ext cx="1" cy="45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19" name="Line 19"/>
            <p:cNvSpPr>
              <a:spLocks noChangeShapeType="1"/>
            </p:cNvSpPr>
            <p:nvPr/>
          </p:nvSpPr>
          <p:spPr bwMode="auto">
            <a:xfrm flipV="1">
              <a:off x="1856" y="3582"/>
              <a:ext cx="1" cy="45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20" name="Line 20"/>
            <p:cNvSpPr>
              <a:spLocks noChangeShapeType="1"/>
            </p:cNvSpPr>
            <p:nvPr/>
          </p:nvSpPr>
          <p:spPr bwMode="auto">
            <a:xfrm flipV="1">
              <a:off x="2126" y="3582"/>
              <a:ext cx="1" cy="45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21" name="Line 21"/>
            <p:cNvSpPr>
              <a:spLocks noChangeShapeType="1"/>
            </p:cNvSpPr>
            <p:nvPr/>
          </p:nvSpPr>
          <p:spPr bwMode="auto">
            <a:xfrm flipV="1">
              <a:off x="2387" y="3582"/>
              <a:ext cx="1" cy="45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22" name="Line 22"/>
            <p:cNvSpPr>
              <a:spLocks noChangeShapeType="1"/>
            </p:cNvSpPr>
            <p:nvPr/>
          </p:nvSpPr>
          <p:spPr bwMode="auto">
            <a:xfrm flipV="1">
              <a:off x="2648" y="3582"/>
              <a:ext cx="1" cy="45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23" name="Line 23"/>
            <p:cNvSpPr>
              <a:spLocks noChangeShapeType="1"/>
            </p:cNvSpPr>
            <p:nvPr/>
          </p:nvSpPr>
          <p:spPr bwMode="auto">
            <a:xfrm flipV="1">
              <a:off x="2909" y="3582"/>
              <a:ext cx="1" cy="45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24" name="Line 24"/>
            <p:cNvSpPr>
              <a:spLocks noChangeShapeType="1"/>
            </p:cNvSpPr>
            <p:nvPr/>
          </p:nvSpPr>
          <p:spPr bwMode="auto">
            <a:xfrm flipV="1">
              <a:off x="3179" y="3582"/>
              <a:ext cx="1" cy="45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25" name="Line 25"/>
            <p:cNvSpPr>
              <a:spLocks noChangeShapeType="1"/>
            </p:cNvSpPr>
            <p:nvPr/>
          </p:nvSpPr>
          <p:spPr bwMode="auto">
            <a:xfrm flipV="1">
              <a:off x="3440" y="3582"/>
              <a:ext cx="1" cy="45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26" name="Line 26"/>
            <p:cNvSpPr>
              <a:spLocks noChangeShapeType="1"/>
            </p:cNvSpPr>
            <p:nvPr/>
          </p:nvSpPr>
          <p:spPr bwMode="auto">
            <a:xfrm flipV="1">
              <a:off x="3701" y="3582"/>
              <a:ext cx="1" cy="45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27" name="Line 27"/>
            <p:cNvSpPr>
              <a:spLocks noChangeShapeType="1"/>
            </p:cNvSpPr>
            <p:nvPr/>
          </p:nvSpPr>
          <p:spPr bwMode="auto">
            <a:xfrm flipV="1">
              <a:off x="3961" y="3582"/>
              <a:ext cx="1" cy="45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28" name="Line 28"/>
            <p:cNvSpPr>
              <a:spLocks noChangeShapeType="1"/>
            </p:cNvSpPr>
            <p:nvPr/>
          </p:nvSpPr>
          <p:spPr bwMode="auto">
            <a:xfrm flipV="1">
              <a:off x="4231" y="3582"/>
              <a:ext cx="1" cy="45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29" name="Line 29"/>
            <p:cNvSpPr>
              <a:spLocks noChangeShapeType="1"/>
            </p:cNvSpPr>
            <p:nvPr/>
          </p:nvSpPr>
          <p:spPr bwMode="auto">
            <a:xfrm flipV="1">
              <a:off x="4492" y="3582"/>
              <a:ext cx="1" cy="45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30" name="Line 30"/>
            <p:cNvSpPr>
              <a:spLocks noChangeShapeType="1"/>
            </p:cNvSpPr>
            <p:nvPr/>
          </p:nvSpPr>
          <p:spPr bwMode="auto">
            <a:xfrm flipV="1">
              <a:off x="4753" y="3582"/>
              <a:ext cx="1" cy="45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31" name="Freeform 31"/>
            <p:cNvSpPr>
              <a:spLocks/>
            </p:cNvSpPr>
            <p:nvPr/>
          </p:nvSpPr>
          <p:spPr bwMode="auto">
            <a:xfrm>
              <a:off x="1335" y="587"/>
              <a:ext cx="2321" cy="3040"/>
            </a:xfrm>
            <a:custGeom>
              <a:avLst/>
              <a:gdLst>
                <a:gd name="T0" fmla="*/ 972 w 258"/>
                <a:gd name="T1" fmla="*/ 27342 h 338"/>
                <a:gd name="T2" fmla="*/ 972 w 258"/>
                <a:gd name="T3" fmla="*/ 26694 h 338"/>
                <a:gd name="T4" fmla="*/ 1214 w 258"/>
                <a:gd name="T5" fmla="*/ 26694 h 338"/>
                <a:gd name="T6" fmla="*/ 1376 w 258"/>
                <a:gd name="T7" fmla="*/ 26290 h 338"/>
                <a:gd name="T8" fmla="*/ 1376 w 258"/>
                <a:gd name="T9" fmla="*/ 25966 h 338"/>
                <a:gd name="T10" fmla="*/ 1538 w 258"/>
                <a:gd name="T11" fmla="*/ 25642 h 338"/>
                <a:gd name="T12" fmla="*/ 1781 w 258"/>
                <a:gd name="T13" fmla="*/ 25237 h 338"/>
                <a:gd name="T14" fmla="*/ 1943 w 258"/>
                <a:gd name="T15" fmla="*/ 25237 h 338"/>
                <a:gd name="T16" fmla="*/ 1943 w 258"/>
                <a:gd name="T17" fmla="*/ 25237 h 338"/>
                <a:gd name="T18" fmla="*/ 1943 w 258"/>
                <a:gd name="T19" fmla="*/ 25237 h 338"/>
                <a:gd name="T20" fmla="*/ 2186 w 258"/>
                <a:gd name="T21" fmla="*/ 25237 h 338"/>
                <a:gd name="T22" fmla="*/ 2591 w 258"/>
                <a:gd name="T23" fmla="*/ 25237 h 338"/>
                <a:gd name="T24" fmla="*/ 2591 w 258"/>
                <a:gd name="T25" fmla="*/ 24833 h 338"/>
                <a:gd name="T26" fmla="*/ 2753 w 258"/>
                <a:gd name="T27" fmla="*/ 24428 h 338"/>
                <a:gd name="T28" fmla="*/ 2753 w 258"/>
                <a:gd name="T29" fmla="*/ 24428 h 338"/>
                <a:gd name="T30" fmla="*/ 2996 w 258"/>
                <a:gd name="T31" fmla="*/ 24023 h 338"/>
                <a:gd name="T32" fmla="*/ 2996 w 258"/>
                <a:gd name="T33" fmla="*/ 24023 h 338"/>
                <a:gd name="T34" fmla="*/ 3158 w 258"/>
                <a:gd name="T35" fmla="*/ 24023 h 338"/>
                <a:gd name="T36" fmla="*/ 3320 w 258"/>
                <a:gd name="T37" fmla="*/ 23538 h 338"/>
                <a:gd name="T38" fmla="*/ 3320 w 258"/>
                <a:gd name="T39" fmla="*/ 23052 h 338"/>
                <a:gd name="T40" fmla="*/ 3562 w 258"/>
                <a:gd name="T41" fmla="*/ 22647 h 338"/>
                <a:gd name="T42" fmla="*/ 3724 w 258"/>
                <a:gd name="T43" fmla="*/ 22647 h 338"/>
                <a:gd name="T44" fmla="*/ 3967 w 258"/>
                <a:gd name="T45" fmla="*/ 22647 h 338"/>
                <a:gd name="T46" fmla="*/ 4534 w 258"/>
                <a:gd name="T47" fmla="*/ 22647 h 338"/>
                <a:gd name="T48" fmla="*/ 4696 w 258"/>
                <a:gd name="T49" fmla="*/ 22080 h 338"/>
                <a:gd name="T50" fmla="*/ 4939 w 258"/>
                <a:gd name="T51" fmla="*/ 22080 h 338"/>
                <a:gd name="T52" fmla="*/ 5101 w 258"/>
                <a:gd name="T53" fmla="*/ 22080 h 338"/>
                <a:gd name="T54" fmla="*/ 5101 w 258"/>
                <a:gd name="T55" fmla="*/ 21514 h 338"/>
                <a:gd name="T56" fmla="*/ 5506 w 258"/>
                <a:gd name="T57" fmla="*/ 20947 h 338"/>
                <a:gd name="T58" fmla="*/ 6315 w 258"/>
                <a:gd name="T59" fmla="*/ 20390 h 338"/>
                <a:gd name="T60" fmla="*/ 6720 w 258"/>
                <a:gd name="T61" fmla="*/ 20390 h 338"/>
                <a:gd name="T62" fmla="*/ 6882 w 258"/>
                <a:gd name="T63" fmla="*/ 19742 h 338"/>
                <a:gd name="T64" fmla="*/ 7125 w 258"/>
                <a:gd name="T65" fmla="*/ 19742 h 338"/>
                <a:gd name="T66" fmla="*/ 7530 w 258"/>
                <a:gd name="T67" fmla="*/ 19742 h 338"/>
                <a:gd name="T68" fmla="*/ 7530 w 258"/>
                <a:gd name="T69" fmla="*/ 19742 h 338"/>
                <a:gd name="T70" fmla="*/ 7854 w 258"/>
                <a:gd name="T71" fmla="*/ 19742 h 338"/>
                <a:gd name="T72" fmla="*/ 7854 w 258"/>
                <a:gd name="T73" fmla="*/ 19742 h 338"/>
                <a:gd name="T74" fmla="*/ 8258 w 258"/>
                <a:gd name="T75" fmla="*/ 19742 h 338"/>
                <a:gd name="T76" fmla="*/ 8258 w 258"/>
                <a:gd name="T77" fmla="*/ 18852 h 338"/>
                <a:gd name="T78" fmla="*/ 9068 w 258"/>
                <a:gd name="T79" fmla="*/ 18852 h 338"/>
                <a:gd name="T80" fmla="*/ 9068 w 258"/>
                <a:gd name="T81" fmla="*/ 17718 h 338"/>
                <a:gd name="T82" fmla="*/ 9878 w 258"/>
                <a:gd name="T83" fmla="*/ 17718 h 338"/>
                <a:gd name="T84" fmla="*/ 10040 w 258"/>
                <a:gd name="T85" fmla="*/ 16504 h 338"/>
                <a:gd name="T86" fmla="*/ 10840 w 258"/>
                <a:gd name="T87" fmla="*/ 16504 h 338"/>
                <a:gd name="T88" fmla="*/ 11002 w 258"/>
                <a:gd name="T89" fmla="*/ 15128 h 338"/>
                <a:gd name="T90" fmla="*/ 13188 w 258"/>
                <a:gd name="T91" fmla="*/ 15128 h 338"/>
                <a:gd name="T92" fmla="*/ 13755 w 258"/>
                <a:gd name="T93" fmla="*/ 13509 h 338"/>
                <a:gd name="T94" fmla="*/ 13998 w 258"/>
                <a:gd name="T95" fmla="*/ 11809 h 338"/>
                <a:gd name="T96" fmla="*/ 14808 w 258"/>
                <a:gd name="T97" fmla="*/ 11809 h 338"/>
                <a:gd name="T98" fmla="*/ 15212 w 258"/>
                <a:gd name="T99" fmla="*/ 9462 h 338"/>
                <a:gd name="T100" fmla="*/ 20313 w 258"/>
                <a:gd name="T101" fmla="*/ 9462 h 338"/>
                <a:gd name="T102" fmla="*/ 20880 w 258"/>
                <a:gd name="T103" fmla="*/ 4695 h 33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58"/>
                <a:gd name="T157" fmla="*/ 0 h 338"/>
                <a:gd name="T158" fmla="*/ 258 w 258"/>
                <a:gd name="T159" fmla="*/ 338 h 338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58" h="338">
                  <a:moveTo>
                    <a:pt x="0" y="338"/>
                  </a:moveTo>
                  <a:lnTo>
                    <a:pt x="12" y="338"/>
                  </a:lnTo>
                  <a:lnTo>
                    <a:pt x="12" y="330"/>
                  </a:lnTo>
                  <a:lnTo>
                    <a:pt x="15" y="330"/>
                  </a:lnTo>
                  <a:lnTo>
                    <a:pt x="15" y="325"/>
                  </a:lnTo>
                  <a:lnTo>
                    <a:pt x="17" y="325"/>
                  </a:lnTo>
                  <a:lnTo>
                    <a:pt x="17" y="321"/>
                  </a:lnTo>
                  <a:lnTo>
                    <a:pt x="17" y="317"/>
                  </a:lnTo>
                  <a:lnTo>
                    <a:pt x="19" y="317"/>
                  </a:lnTo>
                  <a:lnTo>
                    <a:pt x="19" y="312"/>
                  </a:lnTo>
                  <a:lnTo>
                    <a:pt x="22" y="312"/>
                  </a:lnTo>
                  <a:lnTo>
                    <a:pt x="24" y="312"/>
                  </a:lnTo>
                  <a:lnTo>
                    <a:pt x="27" y="312"/>
                  </a:lnTo>
                  <a:lnTo>
                    <a:pt x="32" y="312"/>
                  </a:lnTo>
                  <a:lnTo>
                    <a:pt x="32" y="307"/>
                  </a:lnTo>
                  <a:lnTo>
                    <a:pt x="32" y="302"/>
                  </a:lnTo>
                  <a:lnTo>
                    <a:pt x="34" y="302"/>
                  </a:lnTo>
                  <a:lnTo>
                    <a:pt x="37" y="302"/>
                  </a:lnTo>
                  <a:lnTo>
                    <a:pt x="37" y="297"/>
                  </a:lnTo>
                  <a:lnTo>
                    <a:pt x="39" y="297"/>
                  </a:lnTo>
                  <a:lnTo>
                    <a:pt x="41" y="297"/>
                  </a:lnTo>
                  <a:lnTo>
                    <a:pt x="41" y="291"/>
                  </a:lnTo>
                  <a:lnTo>
                    <a:pt x="41" y="285"/>
                  </a:lnTo>
                  <a:lnTo>
                    <a:pt x="44" y="285"/>
                  </a:lnTo>
                  <a:lnTo>
                    <a:pt x="44" y="280"/>
                  </a:lnTo>
                  <a:lnTo>
                    <a:pt x="46" y="280"/>
                  </a:lnTo>
                  <a:lnTo>
                    <a:pt x="49" y="280"/>
                  </a:lnTo>
                  <a:lnTo>
                    <a:pt x="54" y="280"/>
                  </a:lnTo>
                  <a:lnTo>
                    <a:pt x="56" y="280"/>
                  </a:lnTo>
                  <a:lnTo>
                    <a:pt x="58" y="280"/>
                  </a:lnTo>
                  <a:lnTo>
                    <a:pt x="58" y="273"/>
                  </a:lnTo>
                  <a:lnTo>
                    <a:pt x="61" y="273"/>
                  </a:lnTo>
                  <a:lnTo>
                    <a:pt x="63" y="273"/>
                  </a:lnTo>
                  <a:lnTo>
                    <a:pt x="63" y="266"/>
                  </a:lnTo>
                  <a:lnTo>
                    <a:pt x="68" y="266"/>
                  </a:lnTo>
                  <a:lnTo>
                    <a:pt x="68" y="259"/>
                  </a:lnTo>
                  <a:lnTo>
                    <a:pt x="78" y="259"/>
                  </a:lnTo>
                  <a:lnTo>
                    <a:pt x="78" y="252"/>
                  </a:lnTo>
                  <a:lnTo>
                    <a:pt x="81" y="252"/>
                  </a:lnTo>
                  <a:lnTo>
                    <a:pt x="83" y="252"/>
                  </a:lnTo>
                  <a:lnTo>
                    <a:pt x="83" y="244"/>
                  </a:lnTo>
                  <a:lnTo>
                    <a:pt x="85" y="244"/>
                  </a:lnTo>
                  <a:lnTo>
                    <a:pt x="88" y="244"/>
                  </a:lnTo>
                  <a:lnTo>
                    <a:pt x="93" y="244"/>
                  </a:lnTo>
                  <a:lnTo>
                    <a:pt x="95" y="244"/>
                  </a:lnTo>
                  <a:lnTo>
                    <a:pt x="97" y="244"/>
                  </a:lnTo>
                  <a:lnTo>
                    <a:pt x="100" y="244"/>
                  </a:lnTo>
                  <a:lnTo>
                    <a:pt x="102" y="244"/>
                  </a:lnTo>
                  <a:lnTo>
                    <a:pt x="102" y="233"/>
                  </a:lnTo>
                  <a:lnTo>
                    <a:pt x="107" y="233"/>
                  </a:lnTo>
                  <a:lnTo>
                    <a:pt x="112" y="233"/>
                  </a:lnTo>
                  <a:lnTo>
                    <a:pt x="112" y="219"/>
                  </a:lnTo>
                  <a:lnTo>
                    <a:pt x="122" y="219"/>
                  </a:lnTo>
                  <a:lnTo>
                    <a:pt x="122" y="204"/>
                  </a:lnTo>
                  <a:lnTo>
                    <a:pt x="124" y="204"/>
                  </a:lnTo>
                  <a:lnTo>
                    <a:pt x="134" y="204"/>
                  </a:lnTo>
                  <a:lnTo>
                    <a:pt x="134" y="187"/>
                  </a:lnTo>
                  <a:lnTo>
                    <a:pt x="136" y="187"/>
                  </a:lnTo>
                  <a:lnTo>
                    <a:pt x="146" y="187"/>
                  </a:lnTo>
                  <a:lnTo>
                    <a:pt x="163" y="187"/>
                  </a:lnTo>
                  <a:lnTo>
                    <a:pt x="163" y="167"/>
                  </a:lnTo>
                  <a:lnTo>
                    <a:pt x="170" y="167"/>
                  </a:lnTo>
                  <a:lnTo>
                    <a:pt x="170" y="146"/>
                  </a:lnTo>
                  <a:lnTo>
                    <a:pt x="173" y="146"/>
                  </a:lnTo>
                  <a:lnTo>
                    <a:pt x="180" y="146"/>
                  </a:lnTo>
                  <a:lnTo>
                    <a:pt x="183" y="146"/>
                  </a:lnTo>
                  <a:lnTo>
                    <a:pt x="183" y="117"/>
                  </a:lnTo>
                  <a:lnTo>
                    <a:pt x="188" y="117"/>
                  </a:lnTo>
                  <a:lnTo>
                    <a:pt x="197" y="117"/>
                  </a:lnTo>
                  <a:lnTo>
                    <a:pt x="251" y="117"/>
                  </a:lnTo>
                  <a:lnTo>
                    <a:pt x="251" y="58"/>
                  </a:lnTo>
                  <a:lnTo>
                    <a:pt x="258" y="58"/>
                  </a:lnTo>
                  <a:lnTo>
                    <a:pt x="258" y="0"/>
                  </a:lnTo>
                </a:path>
              </a:pathLst>
            </a:custGeom>
            <a:noFill/>
            <a:ln w="28575">
              <a:solidFill>
                <a:srgbClr val="F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32" name="Line 32"/>
            <p:cNvSpPr>
              <a:spLocks noChangeShapeType="1"/>
            </p:cNvSpPr>
            <p:nvPr/>
          </p:nvSpPr>
          <p:spPr bwMode="auto">
            <a:xfrm>
              <a:off x="1335" y="3627"/>
              <a:ext cx="1" cy="1"/>
            </a:xfrm>
            <a:prstGeom prst="line">
              <a:avLst/>
            </a:prstGeom>
            <a:noFill/>
            <a:ln w="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33" name="Line 33"/>
            <p:cNvSpPr>
              <a:spLocks noChangeShapeType="1"/>
            </p:cNvSpPr>
            <p:nvPr/>
          </p:nvSpPr>
          <p:spPr bwMode="auto">
            <a:xfrm>
              <a:off x="1443" y="3627"/>
              <a:ext cx="1" cy="1"/>
            </a:xfrm>
            <a:prstGeom prst="line">
              <a:avLst/>
            </a:prstGeom>
            <a:noFill/>
            <a:ln w="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34" name="Line 34"/>
            <p:cNvSpPr>
              <a:spLocks noChangeShapeType="1"/>
            </p:cNvSpPr>
            <p:nvPr/>
          </p:nvSpPr>
          <p:spPr bwMode="auto">
            <a:xfrm>
              <a:off x="1443" y="3555"/>
              <a:ext cx="1" cy="1"/>
            </a:xfrm>
            <a:prstGeom prst="line">
              <a:avLst/>
            </a:prstGeom>
            <a:noFill/>
            <a:ln w="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35" name="Line 35"/>
            <p:cNvSpPr>
              <a:spLocks noChangeShapeType="1"/>
            </p:cNvSpPr>
            <p:nvPr/>
          </p:nvSpPr>
          <p:spPr bwMode="auto">
            <a:xfrm flipV="1">
              <a:off x="1443" y="3501"/>
              <a:ext cx="1" cy="54"/>
            </a:xfrm>
            <a:prstGeom prst="line">
              <a:avLst/>
            </a:prstGeom>
            <a:noFill/>
            <a:ln w="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36" name="Line 36"/>
            <p:cNvSpPr>
              <a:spLocks noChangeShapeType="1"/>
            </p:cNvSpPr>
            <p:nvPr/>
          </p:nvSpPr>
          <p:spPr bwMode="auto">
            <a:xfrm flipV="1">
              <a:off x="1470" y="3501"/>
              <a:ext cx="1" cy="54"/>
            </a:xfrm>
            <a:prstGeom prst="line">
              <a:avLst/>
            </a:prstGeom>
            <a:noFill/>
            <a:ln w="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37" name="Line 37"/>
            <p:cNvSpPr>
              <a:spLocks noChangeShapeType="1"/>
            </p:cNvSpPr>
            <p:nvPr/>
          </p:nvSpPr>
          <p:spPr bwMode="auto">
            <a:xfrm>
              <a:off x="1470" y="3555"/>
              <a:ext cx="1" cy="1"/>
            </a:xfrm>
            <a:prstGeom prst="line">
              <a:avLst/>
            </a:prstGeom>
            <a:noFill/>
            <a:ln w="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38" name="Line 38"/>
            <p:cNvSpPr>
              <a:spLocks noChangeShapeType="1"/>
            </p:cNvSpPr>
            <p:nvPr/>
          </p:nvSpPr>
          <p:spPr bwMode="auto">
            <a:xfrm>
              <a:off x="1470" y="3510"/>
              <a:ext cx="1" cy="1"/>
            </a:xfrm>
            <a:prstGeom prst="line">
              <a:avLst/>
            </a:prstGeom>
            <a:noFill/>
            <a:ln w="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39" name="Line 39"/>
            <p:cNvSpPr>
              <a:spLocks noChangeShapeType="1"/>
            </p:cNvSpPr>
            <p:nvPr/>
          </p:nvSpPr>
          <p:spPr bwMode="auto">
            <a:xfrm>
              <a:off x="1488" y="3510"/>
              <a:ext cx="1" cy="1"/>
            </a:xfrm>
            <a:prstGeom prst="line">
              <a:avLst/>
            </a:prstGeom>
            <a:noFill/>
            <a:ln w="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40" name="Line 40"/>
            <p:cNvSpPr>
              <a:spLocks noChangeShapeType="1"/>
            </p:cNvSpPr>
            <p:nvPr/>
          </p:nvSpPr>
          <p:spPr bwMode="auto">
            <a:xfrm>
              <a:off x="1488" y="3474"/>
              <a:ext cx="1" cy="1"/>
            </a:xfrm>
            <a:prstGeom prst="line">
              <a:avLst/>
            </a:prstGeom>
            <a:noFill/>
            <a:ln w="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41" name="Line 41"/>
            <p:cNvSpPr>
              <a:spLocks noChangeShapeType="1"/>
            </p:cNvSpPr>
            <p:nvPr/>
          </p:nvSpPr>
          <p:spPr bwMode="auto">
            <a:xfrm>
              <a:off x="1488" y="3474"/>
              <a:ext cx="1" cy="1"/>
            </a:xfrm>
            <a:prstGeom prst="line">
              <a:avLst/>
            </a:prstGeom>
            <a:noFill/>
            <a:ln w="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42" name="Line 42"/>
            <p:cNvSpPr>
              <a:spLocks noChangeShapeType="1"/>
            </p:cNvSpPr>
            <p:nvPr/>
          </p:nvSpPr>
          <p:spPr bwMode="auto">
            <a:xfrm>
              <a:off x="1488" y="3438"/>
              <a:ext cx="1" cy="1"/>
            </a:xfrm>
            <a:prstGeom prst="line">
              <a:avLst/>
            </a:prstGeom>
            <a:noFill/>
            <a:ln w="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43" name="Line 43"/>
            <p:cNvSpPr>
              <a:spLocks noChangeShapeType="1"/>
            </p:cNvSpPr>
            <p:nvPr/>
          </p:nvSpPr>
          <p:spPr bwMode="auto">
            <a:xfrm>
              <a:off x="1506" y="3438"/>
              <a:ext cx="1" cy="1"/>
            </a:xfrm>
            <a:prstGeom prst="line">
              <a:avLst/>
            </a:prstGeom>
            <a:noFill/>
            <a:ln w="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44" name="Line 44"/>
            <p:cNvSpPr>
              <a:spLocks noChangeShapeType="1"/>
            </p:cNvSpPr>
            <p:nvPr/>
          </p:nvSpPr>
          <p:spPr bwMode="auto">
            <a:xfrm>
              <a:off x="1506" y="3394"/>
              <a:ext cx="1" cy="1"/>
            </a:xfrm>
            <a:prstGeom prst="line">
              <a:avLst/>
            </a:prstGeom>
            <a:noFill/>
            <a:ln w="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45" name="Line 45"/>
            <p:cNvSpPr>
              <a:spLocks noChangeShapeType="1"/>
            </p:cNvSpPr>
            <p:nvPr/>
          </p:nvSpPr>
          <p:spPr bwMode="auto">
            <a:xfrm flipV="1">
              <a:off x="1533" y="3349"/>
              <a:ext cx="1" cy="45"/>
            </a:xfrm>
            <a:prstGeom prst="line">
              <a:avLst/>
            </a:prstGeom>
            <a:noFill/>
            <a:ln w="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46" name="Line 46"/>
            <p:cNvSpPr>
              <a:spLocks noChangeShapeType="1"/>
            </p:cNvSpPr>
            <p:nvPr/>
          </p:nvSpPr>
          <p:spPr bwMode="auto">
            <a:xfrm flipV="1">
              <a:off x="1533" y="3349"/>
              <a:ext cx="1" cy="45"/>
            </a:xfrm>
            <a:prstGeom prst="line">
              <a:avLst/>
            </a:prstGeom>
            <a:noFill/>
            <a:ln w="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47" name="Line 47"/>
            <p:cNvSpPr>
              <a:spLocks noChangeShapeType="1"/>
            </p:cNvSpPr>
            <p:nvPr/>
          </p:nvSpPr>
          <p:spPr bwMode="auto">
            <a:xfrm flipV="1">
              <a:off x="1551" y="3349"/>
              <a:ext cx="1" cy="45"/>
            </a:xfrm>
            <a:prstGeom prst="line">
              <a:avLst/>
            </a:prstGeom>
            <a:noFill/>
            <a:ln w="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48" name="Line 48"/>
            <p:cNvSpPr>
              <a:spLocks noChangeShapeType="1"/>
            </p:cNvSpPr>
            <p:nvPr/>
          </p:nvSpPr>
          <p:spPr bwMode="auto">
            <a:xfrm flipV="1">
              <a:off x="1551" y="3349"/>
              <a:ext cx="1" cy="45"/>
            </a:xfrm>
            <a:prstGeom prst="line">
              <a:avLst/>
            </a:prstGeom>
            <a:noFill/>
            <a:ln w="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49" name="Line 49"/>
            <p:cNvSpPr>
              <a:spLocks noChangeShapeType="1"/>
            </p:cNvSpPr>
            <p:nvPr/>
          </p:nvSpPr>
          <p:spPr bwMode="auto">
            <a:xfrm flipV="1">
              <a:off x="1551" y="3349"/>
              <a:ext cx="1" cy="45"/>
            </a:xfrm>
            <a:prstGeom prst="line">
              <a:avLst/>
            </a:prstGeom>
            <a:noFill/>
            <a:ln w="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50" name="Line 50"/>
            <p:cNvSpPr>
              <a:spLocks noChangeShapeType="1"/>
            </p:cNvSpPr>
            <p:nvPr/>
          </p:nvSpPr>
          <p:spPr bwMode="auto">
            <a:xfrm flipV="1">
              <a:off x="1551" y="3349"/>
              <a:ext cx="1" cy="45"/>
            </a:xfrm>
            <a:prstGeom prst="line">
              <a:avLst/>
            </a:prstGeom>
            <a:noFill/>
            <a:ln w="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51" name="Line 51"/>
            <p:cNvSpPr>
              <a:spLocks noChangeShapeType="1"/>
            </p:cNvSpPr>
            <p:nvPr/>
          </p:nvSpPr>
          <p:spPr bwMode="auto">
            <a:xfrm flipV="1">
              <a:off x="1551" y="3349"/>
              <a:ext cx="1" cy="45"/>
            </a:xfrm>
            <a:prstGeom prst="line">
              <a:avLst/>
            </a:prstGeom>
            <a:noFill/>
            <a:ln w="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52" name="Line 52"/>
            <p:cNvSpPr>
              <a:spLocks noChangeShapeType="1"/>
            </p:cNvSpPr>
            <p:nvPr/>
          </p:nvSpPr>
          <p:spPr bwMode="auto">
            <a:xfrm flipV="1">
              <a:off x="1578" y="3349"/>
              <a:ext cx="1" cy="45"/>
            </a:xfrm>
            <a:prstGeom prst="line">
              <a:avLst/>
            </a:prstGeom>
            <a:noFill/>
            <a:ln w="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53" name="Line 53"/>
            <p:cNvSpPr>
              <a:spLocks noChangeShapeType="1"/>
            </p:cNvSpPr>
            <p:nvPr/>
          </p:nvSpPr>
          <p:spPr bwMode="auto">
            <a:xfrm flipV="1">
              <a:off x="1578" y="3349"/>
              <a:ext cx="1" cy="45"/>
            </a:xfrm>
            <a:prstGeom prst="line">
              <a:avLst/>
            </a:prstGeom>
            <a:noFill/>
            <a:ln w="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54" name="Line 54"/>
            <p:cNvSpPr>
              <a:spLocks noChangeShapeType="1"/>
            </p:cNvSpPr>
            <p:nvPr/>
          </p:nvSpPr>
          <p:spPr bwMode="auto">
            <a:xfrm flipV="1">
              <a:off x="1623" y="3349"/>
              <a:ext cx="1" cy="45"/>
            </a:xfrm>
            <a:prstGeom prst="line">
              <a:avLst/>
            </a:prstGeom>
            <a:noFill/>
            <a:ln w="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55" name="Line 55"/>
            <p:cNvSpPr>
              <a:spLocks noChangeShapeType="1"/>
            </p:cNvSpPr>
            <p:nvPr/>
          </p:nvSpPr>
          <p:spPr bwMode="auto">
            <a:xfrm>
              <a:off x="1623" y="3394"/>
              <a:ext cx="1" cy="1"/>
            </a:xfrm>
            <a:prstGeom prst="line">
              <a:avLst/>
            </a:prstGeom>
            <a:noFill/>
            <a:ln w="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56" name="Line 56"/>
            <p:cNvSpPr>
              <a:spLocks noChangeShapeType="1"/>
            </p:cNvSpPr>
            <p:nvPr/>
          </p:nvSpPr>
          <p:spPr bwMode="auto">
            <a:xfrm>
              <a:off x="1623" y="3349"/>
              <a:ext cx="1" cy="1"/>
            </a:xfrm>
            <a:prstGeom prst="line">
              <a:avLst/>
            </a:prstGeom>
            <a:noFill/>
            <a:ln w="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57" name="Line 57"/>
            <p:cNvSpPr>
              <a:spLocks noChangeShapeType="1"/>
            </p:cNvSpPr>
            <p:nvPr/>
          </p:nvSpPr>
          <p:spPr bwMode="auto">
            <a:xfrm>
              <a:off x="1623" y="3349"/>
              <a:ext cx="1" cy="1"/>
            </a:xfrm>
            <a:prstGeom prst="line">
              <a:avLst/>
            </a:prstGeom>
            <a:noFill/>
            <a:ln w="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58" name="Line 58"/>
            <p:cNvSpPr>
              <a:spLocks noChangeShapeType="1"/>
            </p:cNvSpPr>
            <p:nvPr/>
          </p:nvSpPr>
          <p:spPr bwMode="auto">
            <a:xfrm>
              <a:off x="1623" y="3304"/>
              <a:ext cx="1" cy="1"/>
            </a:xfrm>
            <a:prstGeom prst="line">
              <a:avLst/>
            </a:prstGeom>
            <a:noFill/>
            <a:ln w="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59" name="Line 59"/>
            <p:cNvSpPr>
              <a:spLocks noChangeShapeType="1"/>
            </p:cNvSpPr>
            <p:nvPr/>
          </p:nvSpPr>
          <p:spPr bwMode="auto">
            <a:xfrm flipV="1">
              <a:off x="1641" y="3259"/>
              <a:ext cx="1" cy="45"/>
            </a:xfrm>
            <a:prstGeom prst="line">
              <a:avLst/>
            </a:prstGeom>
            <a:noFill/>
            <a:ln w="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60" name="Line 60"/>
            <p:cNvSpPr>
              <a:spLocks noChangeShapeType="1"/>
            </p:cNvSpPr>
            <p:nvPr/>
          </p:nvSpPr>
          <p:spPr bwMode="auto">
            <a:xfrm flipV="1">
              <a:off x="1641" y="3259"/>
              <a:ext cx="1" cy="45"/>
            </a:xfrm>
            <a:prstGeom prst="line">
              <a:avLst/>
            </a:prstGeom>
            <a:noFill/>
            <a:ln w="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61" name="Line 61"/>
            <p:cNvSpPr>
              <a:spLocks noChangeShapeType="1"/>
            </p:cNvSpPr>
            <p:nvPr/>
          </p:nvSpPr>
          <p:spPr bwMode="auto">
            <a:xfrm flipV="1">
              <a:off x="1641" y="3259"/>
              <a:ext cx="1" cy="45"/>
            </a:xfrm>
            <a:prstGeom prst="line">
              <a:avLst/>
            </a:prstGeom>
            <a:noFill/>
            <a:ln w="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62" name="Line 62"/>
            <p:cNvSpPr>
              <a:spLocks noChangeShapeType="1"/>
            </p:cNvSpPr>
            <p:nvPr/>
          </p:nvSpPr>
          <p:spPr bwMode="auto">
            <a:xfrm>
              <a:off x="1668" y="3304"/>
              <a:ext cx="1" cy="1"/>
            </a:xfrm>
            <a:prstGeom prst="line">
              <a:avLst/>
            </a:prstGeom>
            <a:noFill/>
            <a:ln w="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63" name="Line 63"/>
            <p:cNvSpPr>
              <a:spLocks noChangeShapeType="1"/>
            </p:cNvSpPr>
            <p:nvPr/>
          </p:nvSpPr>
          <p:spPr bwMode="auto">
            <a:xfrm>
              <a:off x="1668" y="3259"/>
              <a:ext cx="1" cy="1"/>
            </a:xfrm>
            <a:prstGeom prst="line">
              <a:avLst/>
            </a:prstGeom>
            <a:noFill/>
            <a:ln w="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64" name="Line 64"/>
            <p:cNvSpPr>
              <a:spLocks noChangeShapeType="1"/>
            </p:cNvSpPr>
            <p:nvPr/>
          </p:nvSpPr>
          <p:spPr bwMode="auto">
            <a:xfrm flipV="1">
              <a:off x="1668" y="3214"/>
              <a:ext cx="1" cy="45"/>
            </a:xfrm>
            <a:prstGeom prst="line">
              <a:avLst/>
            </a:prstGeom>
            <a:noFill/>
            <a:ln w="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65" name="Line 65"/>
            <p:cNvSpPr>
              <a:spLocks noChangeShapeType="1"/>
            </p:cNvSpPr>
            <p:nvPr/>
          </p:nvSpPr>
          <p:spPr bwMode="auto">
            <a:xfrm flipV="1">
              <a:off x="1668" y="3214"/>
              <a:ext cx="1" cy="45"/>
            </a:xfrm>
            <a:prstGeom prst="line">
              <a:avLst/>
            </a:prstGeom>
            <a:noFill/>
            <a:ln w="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66" name="Line 66"/>
            <p:cNvSpPr>
              <a:spLocks noChangeShapeType="1"/>
            </p:cNvSpPr>
            <p:nvPr/>
          </p:nvSpPr>
          <p:spPr bwMode="auto">
            <a:xfrm flipV="1">
              <a:off x="1686" y="3214"/>
              <a:ext cx="1" cy="45"/>
            </a:xfrm>
            <a:prstGeom prst="line">
              <a:avLst/>
            </a:prstGeom>
            <a:noFill/>
            <a:ln w="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67" name="Line 67"/>
            <p:cNvSpPr>
              <a:spLocks noChangeShapeType="1"/>
            </p:cNvSpPr>
            <p:nvPr/>
          </p:nvSpPr>
          <p:spPr bwMode="auto">
            <a:xfrm flipV="1">
              <a:off x="1686" y="3214"/>
              <a:ext cx="1" cy="45"/>
            </a:xfrm>
            <a:prstGeom prst="line">
              <a:avLst/>
            </a:prstGeom>
            <a:noFill/>
            <a:ln w="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68" name="Line 68"/>
            <p:cNvSpPr>
              <a:spLocks noChangeShapeType="1"/>
            </p:cNvSpPr>
            <p:nvPr/>
          </p:nvSpPr>
          <p:spPr bwMode="auto">
            <a:xfrm>
              <a:off x="1704" y="3259"/>
              <a:ext cx="1" cy="1"/>
            </a:xfrm>
            <a:prstGeom prst="line">
              <a:avLst/>
            </a:prstGeom>
            <a:noFill/>
            <a:ln w="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69" name="Line 69"/>
            <p:cNvSpPr>
              <a:spLocks noChangeShapeType="1"/>
            </p:cNvSpPr>
            <p:nvPr/>
          </p:nvSpPr>
          <p:spPr bwMode="auto">
            <a:xfrm>
              <a:off x="1704" y="3205"/>
              <a:ext cx="1" cy="1"/>
            </a:xfrm>
            <a:prstGeom prst="line">
              <a:avLst/>
            </a:prstGeom>
            <a:noFill/>
            <a:ln w="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70" name="Line 70"/>
            <p:cNvSpPr>
              <a:spLocks noChangeShapeType="1"/>
            </p:cNvSpPr>
            <p:nvPr/>
          </p:nvSpPr>
          <p:spPr bwMode="auto">
            <a:xfrm>
              <a:off x="1704" y="3205"/>
              <a:ext cx="1" cy="1"/>
            </a:xfrm>
            <a:prstGeom prst="line">
              <a:avLst/>
            </a:prstGeom>
            <a:noFill/>
            <a:ln w="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71" name="Line 71"/>
            <p:cNvSpPr>
              <a:spLocks noChangeShapeType="1"/>
            </p:cNvSpPr>
            <p:nvPr/>
          </p:nvSpPr>
          <p:spPr bwMode="auto">
            <a:xfrm>
              <a:off x="1704" y="3151"/>
              <a:ext cx="1" cy="1"/>
            </a:xfrm>
            <a:prstGeom prst="line">
              <a:avLst/>
            </a:prstGeom>
            <a:noFill/>
            <a:ln w="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72" name="Line 72"/>
            <p:cNvSpPr>
              <a:spLocks noChangeShapeType="1"/>
            </p:cNvSpPr>
            <p:nvPr/>
          </p:nvSpPr>
          <p:spPr bwMode="auto">
            <a:xfrm>
              <a:off x="1730" y="3151"/>
              <a:ext cx="1" cy="1"/>
            </a:xfrm>
            <a:prstGeom prst="line">
              <a:avLst/>
            </a:prstGeom>
            <a:noFill/>
            <a:ln w="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73" name="Line 73"/>
            <p:cNvSpPr>
              <a:spLocks noChangeShapeType="1"/>
            </p:cNvSpPr>
            <p:nvPr/>
          </p:nvSpPr>
          <p:spPr bwMode="auto">
            <a:xfrm>
              <a:off x="1730" y="3106"/>
              <a:ext cx="1" cy="1"/>
            </a:xfrm>
            <a:prstGeom prst="line">
              <a:avLst/>
            </a:prstGeom>
            <a:noFill/>
            <a:ln w="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74" name="Line 74"/>
            <p:cNvSpPr>
              <a:spLocks noChangeShapeType="1"/>
            </p:cNvSpPr>
            <p:nvPr/>
          </p:nvSpPr>
          <p:spPr bwMode="auto">
            <a:xfrm flipV="1">
              <a:off x="1748" y="3061"/>
              <a:ext cx="1" cy="45"/>
            </a:xfrm>
            <a:prstGeom prst="line">
              <a:avLst/>
            </a:prstGeom>
            <a:noFill/>
            <a:ln w="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75" name="Line 75"/>
            <p:cNvSpPr>
              <a:spLocks noChangeShapeType="1"/>
            </p:cNvSpPr>
            <p:nvPr/>
          </p:nvSpPr>
          <p:spPr bwMode="auto">
            <a:xfrm flipV="1">
              <a:off x="1748" y="3061"/>
              <a:ext cx="1" cy="45"/>
            </a:xfrm>
            <a:prstGeom prst="line">
              <a:avLst/>
            </a:prstGeom>
            <a:noFill/>
            <a:ln w="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76" name="Line 76"/>
            <p:cNvSpPr>
              <a:spLocks noChangeShapeType="1"/>
            </p:cNvSpPr>
            <p:nvPr/>
          </p:nvSpPr>
          <p:spPr bwMode="auto">
            <a:xfrm flipV="1">
              <a:off x="1775" y="3061"/>
              <a:ext cx="1" cy="45"/>
            </a:xfrm>
            <a:prstGeom prst="line">
              <a:avLst/>
            </a:prstGeom>
            <a:noFill/>
            <a:ln w="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77" name="Line 77"/>
            <p:cNvSpPr>
              <a:spLocks noChangeShapeType="1"/>
            </p:cNvSpPr>
            <p:nvPr/>
          </p:nvSpPr>
          <p:spPr bwMode="auto">
            <a:xfrm flipV="1">
              <a:off x="1775" y="3061"/>
              <a:ext cx="1" cy="45"/>
            </a:xfrm>
            <a:prstGeom prst="line">
              <a:avLst/>
            </a:prstGeom>
            <a:noFill/>
            <a:ln w="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78" name="Line 78"/>
            <p:cNvSpPr>
              <a:spLocks noChangeShapeType="1"/>
            </p:cNvSpPr>
            <p:nvPr/>
          </p:nvSpPr>
          <p:spPr bwMode="auto">
            <a:xfrm flipV="1">
              <a:off x="1820" y="3061"/>
              <a:ext cx="1" cy="45"/>
            </a:xfrm>
            <a:prstGeom prst="line">
              <a:avLst/>
            </a:prstGeom>
            <a:noFill/>
            <a:ln w="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79" name="Line 79"/>
            <p:cNvSpPr>
              <a:spLocks noChangeShapeType="1"/>
            </p:cNvSpPr>
            <p:nvPr/>
          </p:nvSpPr>
          <p:spPr bwMode="auto">
            <a:xfrm flipV="1">
              <a:off x="1838" y="3061"/>
              <a:ext cx="1" cy="45"/>
            </a:xfrm>
            <a:prstGeom prst="line">
              <a:avLst/>
            </a:prstGeom>
            <a:noFill/>
            <a:ln w="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80" name="Line 80"/>
            <p:cNvSpPr>
              <a:spLocks noChangeShapeType="1"/>
            </p:cNvSpPr>
            <p:nvPr/>
          </p:nvSpPr>
          <p:spPr bwMode="auto">
            <a:xfrm>
              <a:off x="1856" y="3106"/>
              <a:ext cx="1" cy="1"/>
            </a:xfrm>
            <a:prstGeom prst="line">
              <a:avLst/>
            </a:prstGeom>
            <a:noFill/>
            <a:ln w="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81" name="Line 81"/>
            <p:cNvSpPr>
              <a:spLocks noChangeShapeType="1"/>
            </p:cNvSpPr>
            <p:nvPr/>
          </p:nvSpPr>
          <p:spPr bwMode="auto">
            <a:xfrm>
              <a:off x="1856" y="3043"/>
              <a:ext cx="1" cy="1"/>
            </a:xfrm>
            <a:prstGeom prst="line">
              <a:avLst/>
            </a:prstGeom>
            <a:noFill/>
            <a:ln w="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82" name="Line 82"/>
            <p:cNvSpPr>
              <a:spLocks noChangeShapeType="1"/>
            </p:cNvSpPr>
            <p:nvPr/>
          </p:nvSpPr>
          <p:spPr bwMode="auto">
            <a:xfrm flipV="1">
              <a:off x="1883" y="2998"/>
              <a:ext cx="1" cy="45"/>
            </a:xfrm>
            <a:prstGeom prst="line">
              <a:avLst/>
            </a:prstGeom>
            <a:noFill/>
            <a:ln w="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83" name="Line 83"/>
            <p:cNvSpPr>
              <a:spLocks noChangeShapeType="1"/>
            </p:cNvSpPr>
            <p:nvPr/>
          </p:nvSpPr>
          <p:spPr bwMode="auto">
            <a:xfrm flipV="1">
              <a:off x="1883" y="2998"/>
              <a:ext cx="1" cy="45"/>
            </a:xfrm>
            <a:prstGeom prst="line">
              <a:avLst/>
            </a:prstGeom>
            <a:noFill/>
            <a:ln w="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84" name="Line 84"/>
            <p:cNvSpPr>
              <a:spLocks noChangeShapeType="1"/>
            </p:cNvSpPr>
            <p:nvPr/>
          </p:nvSpPr>
          <p:spPr bwMode="auto">
            <a:xfrm flipV="1">
              <a:off x="1883" y="2998"/>
              <a:ext cx="1" cy="45"/>
            </a:xfrm>
            <a:prstGeom prst="line">
              <a:avLst/>
            </a:prstGeom>
            <a:noFill/>
            <a:ln w="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85" name="Line 85"/>
            <p:cNvSpPr>
              <a:spLocks noChangeShapeType="1"/>
            </p:cNvSpPr>
            <p:nvPr/>
          </p:nvSpPr>
          <p:spPr bwMode="auto">
            <a:xfrm>
              <a:off x="1901" y="3043"/>
              <a:ext cx="1" cy="1"/>
            </a:xfrm>
            <a:prstGeom prst="line">
              <a:avLst/>
            </a:prstGeom>
            <a:noFill/>
            <a:ln w="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86" name="Line 86"/>
            <p:cNvSpPr>
              <a:spLocks noChangeShapeType="1"/>
            </p:cNvSpPr>
            <p:nvPr/>
          </p:nvSpPr>
          <p:spPr bwMode="auto">
            <a:xfrm>
              <a:off x="1901" y="2980"/>
              <a:ext cx="1" cy="1"/>
            </a:xfrm>
            <a:prstGeom prst="line">
              <a:avLst/>
            </a:prstGeom>
            <a:noFill/>
            <a:ln w="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87" name="Line 87"/>
            <p:cNvSpPr>
              <a:spLocks noChangeShapeType="1"/>
            </p:cNvSpPr>
            <p:nvPr/>
          </p:nvSpPr>
          <p:spPr bwMode="auto">
            <a:xfrm flipV="1">
              <a:off x="1901" y="2935"/>
              <a:ext cx="1" cy="45"/>
            </a:xfrm>
            <a:prstGeom prst="line">
              <a:avLst/>
            </a:prstGeom>
            <a:noFill/>
            <a:ln w="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88" name="Line 88"/>
            <p:cNvSpPr>
              <a:spLocks noChangeShapeType="1"/>
            </p:cNvSpPr>
            <p:nvPr/>
          </p:nvSpPr>
          <p:spPr bwMode="auto">
            <a:xfrm>
              <a:off x="1946" y="2980"/>
              <a:ext cx="1" cy="1"/>
            </a:xfrm>
            <a:prstGeom prst="line">
              <a:avLst/>
            </a:prstGeom>
            <a:noFill/>
            <a:ln w="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89" name="Line 89"/>
            <p:cNvSpPr>
              <a:spLocks noChangeShapeType="1"/>
            </p:cNvSpPr>
            <p:nvPr/>
          </p:nvSpPr>
          <p:spPr bwMode="auto">
            <a:xfrm>
              <a:off x="1946" y="2917"/>
              <a:ext cx="1" cy="1"/>
            </a:xfrm>
            <a:prstGeom prst="line">
              <a:avLst/>
            </a:prstGeom>
            <a:noFill/>
            <a:ln w="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90" name="Line 90"/>
            <p:cNvSpPr>
              <a:spLocks noChangeShapeType="1"/>
            </p:cNvSpPr>
            <p:nvPr/>
          </p:nvSpPr>
          <p:spPr bwMode="auto">
            <a:xfrm>
              <a:off x="2036" y="2917"/>
              <a:ext cx="1" cy="1"/>
            </a:xfrm>
            <a:prstGeom prst="line">
              <a:avLst/>
            </a:prstGeom>
            <a:noFill/>
            <a:ln w="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91" name="Line 91"/>
            <p:cNvSpPr>
              <a:spLocks noChangeShapeType="1"/>
            </p:cNvSpPr>
            <p:nvPr/>
          </p:nvSpPr>
          <p:spPr bwMode="auto">
            <a:xfrm>
              <a:off x="2036" y="2854"/>
              <a:ext cx="1" cy="1"/>
            </a:xfrm>
            <a:prstGeom prst="line">
              <a:avLst/>
            </a:prstGeom>
            <a:noFill/>
            <a:ln w="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92" name="Line 92"/>
            <p:cNvSpPr>
              <a:spLocks noChangeShapeType="1"/>
            </p:cNvSpPr>
            <p:nvPr/>
          </p:nvSpPr>
          <p:spPr bwMode="auto">
            <a:xfrm flipV="1">
              <a:off x="2063" y="2809"/>
              <a:ext cx="1" cy="45"/>
            </a:xfrm>
            <a:prstGeom prst="line">
              <a:avLst/>
            </a:prstGeom>
            <a:noFill/>
            <a:ln w="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93" name="Line 93"/>
            <p:cNvSpPr>
              <a:spLocks noChangeShapeType="1"/>
            </p:cNvSpPr>
            <p:nvPr/>
          </p:nvSpPr>
          <p:spPr bwMode="auto">
            <a:xfrm>
              <a:off x="2081" y="2854"/>
              <a:ext cx="1" cy="1"/>
            </a:xfrm>
            <a:prstGeom prst="line">
              <a:avLst/>
            </a:prstGeom>
            <a:noFill/>
            <a:ln w="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94" name="Line 94"/>
            <p:cNvSpPr>
              <a:spLocks noChangeShapeType="1"/>
            </p:cNvSpPr>
            <p:nvPr/>
          </p:nvSpPr>
          <p:spPr bwMode="auto">
            <a:xfrm>
              <a:off x="2081" y="2782"/>
              <a:ext cx="1" cy="1"/>
            </a:xfrm>
            <a:prstGeom prst="line">
              <a:avLst/>
            </a:prstGeom>
            <a:noFill/>
            <a:ln w="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95" name="Line 95"/>
            <p:cNvSpPr>
              <a:spLocks noChangeShapeType="1"/>
            </p:cNvSpPr>
            <p:nvPr/>
          </p:nvSpPr>
          <p:spPr bwMode="auto">
            <a:xfrm flipV="1">
              <a:off x="2099" y="2737"/>
              <a:ext cx="1" cy="45"/>
            </a:xfrm>
            <a:prstGeom prst="line">
              <a:avLst/>
            </a:prstGeom>
            <a:noFill/>
            <a:ln w="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96" name="Line 96"/>
            <p:cNvSpPr>
              <a:spLocks noChangeShapeType="1"/>
            </p:cNvSpPr>
            <p:nvPr/>
          </p:nvSpPr>
          <p:spPr bwMode="auto">
            <a:xfrm flipV="1">
              <a:off x="2099" y="2737"/>
              <a:ext cx="1" cy="45"/>
            </a:xfrm>
            <a:prstGeom prst="line">
              <a:avLst/>
            </a:prstGeom>
            <a:noFill/>
            <a:ln w="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97" name="Line 97"/>
            <p:cNvSpPr>
              <a:spLocks noChangeShapeType="1"/>
            </p:cNvSpPr>
            <p:nvPr/>
          </p:nvSpPr>
          <p:spPr bwMode="auto">
            <a:xfrm flipV="1">
              <a:off x="2126" y="2737"/>
              <a:ext cx="1" cy="45"/>
            </a:xfrm>
            <a:prstGeom prst="line">
              <a:avLst/>
            </a:prstGeom>
            <a:noFill/>
            <a:ln w="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98" name="Line 98"/>
            <p:cNvSpPr>
              <a:spLocks noChangeShapeType="1"/>
            </p:cNvSpPr>
            <p:nvPr/>
          </p:nvSpPr>
          <p:spPr bwMode="auto">
            <a:xfrm flipV="1">
              <a:off x="2126" y="2737"/>
              <a:ext cx="1" cy="45"/>
            </a:xfrm>
            <a:prstGeom prst="line">
              <a:avLst/>
            </a:prstGeom>
            <a:noFill/>
            <a:ln w="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99" name="Line 99"/>
            <p:cNvSpPr>
              <a:spLocks noChangeShapeType="1"/>
            </p:cNvSpPr>
            <p:nvPr/>
          </p:nvSpPr>
          <p:spPr bwMode="auto">
            <a:xfrm flipV="1">
              <a:off x="2171" y="2737"/>
              <a:ext cx="1" cy="45"/>
            </a:xfrm>
            <a:prstGeom prst="line">
              <a:avLst/>
            </a:prstGeom>
            <a:noFill/>
            <a:ln w="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100" name="Line 100"/>
            <p:cNvSpPr>
              <a:spLocks noChangeShapeType="1"/>
            </p:cNvSpPr>
            <p:nvPr/>
          </p:nvSpPr>
          <p:spPr bwMode="auto">
            <a:xfrm flipV="1">
              <a:off x="2171" y="2737"/>
              <a:ext cx="1" cy="45"/>
            </a:xfrm>
            <a:prstGeom prst="line">
              <a:avLst/>
            </a:prstGeom>
            <a:noFill/>
            <a:ln w="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101" name="Line 101"/>
            <p:cNvSpPr>
              <a:spLocks noChangeShapeType="1"/>
            </p:cNvSpPr>
            <p:nvPr/>
          </p:nvSpPr>
          <p:spPr bwMode="auto">
            <a:xfrm flipV="1">
              <a:off x="2171" y="2737"/>
              <a:ext cx="1" cy="45"/>
            </a:xfrm>
            <a:prstGeom prst="line">
              <a:avLst/>
            </a:prstGeom>
            <a:noFill/>
            <a:ln w="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102" name="Line 102"/>
            <p:cNvSpPr>
              <a:spLocks noChangeShapeType="1"/>
            </p:cNvSpPr>
            <p:nvPr/>
          </p:nvSpPr>
          <p:spPr bwMode="auto">
            <a:xfrm flipV="1">
              <a:off x="2189" y="2737"/>
              <a:ext cx="1" cy="45"/>
            </a:xfrm>
            <a:prstGeom prst="line">
              <a:avLst/>
            </a:prstGeom>
            <a:noFill/>
            <a:ln w="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103" name="Line 103"/>
            <p:cNvSpPr>
              <a:spLocks noChangeShapeType="1"/>
            </p:cNvSpPr>
            <p:nvPr/>
          </p:nvSpPr>
          <p:spPr bwMode="auto">
            <a:xfrm flipV="1">
              <a:off x="2207" y="2737"/>
              <a:ext cx="1" cy="45"/>
            </a:xfrm>
            <a:prstGeom prst="line">
              <a:avLst/>
            </a:prstGeom>
            <a:noFill/>
            <a:ln w="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104" name="Line 104"/>
            <p:cNvSpPr>
              <a:spLocks noChangeShapeType="1"/>
            </p:cNvSpPr>
            <p:nvPr/>
          </p:nvSpPr>
          <p:spPr bwMode="auto">
            <a:xfrm flipV="1">
              <a:off x="2207" y="2737"/>
              <a:ext cx="1" cy="45"/>
            </a:xfrm>
            <a:prstGeom prst="line">
              <a:avLst/>
            </a:prstGeom>
            <a:noFill/>
            <a:ln w="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105" name="Line 105"/>
            <p:cNvSpPr>
              <a:spLocks noChangeShapeType="1"/>
            </p:cNvSpPr>
            <p:nvPr/>
          </p:nvSpPr>
          <p:spPr bwMode="auto">
            <a:xfrm flipV="1">
              <a:off x="2207" y="2737"/>
              <a:ext cx="1" cy="45"/>
            </a:xfrm>
            <a:prstGeom prst="line">
              <a:avLst/>
            </a:prstGeom>
            <a:noFill/>
            <a:ln w="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106" name="Line 106"/>
            <p:cNvSpPr>
              <a:spLocks noChangeShapeType="1"/>
            </p:cNvSpPr>
            <p:nvPr/>
          </p:nvSpPr>
          <p:spPr bwMode="auto">
            <a:xfrm flipV="1">
              <a:off x="2234" y="2737"/>
              <a:ext cx="1" cy="45"/>
            </a:xfrm>
            <a:prstGeom prst="line">
              <a:avLst/>
            </a:prstGeom>
            <a:noFill/>
            <a:ln w="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107" name="Line 107"/>
            <p:cNvSpPr>
              <a:spLocks noChangeShapeType="1"/>
            </p:cNvSpPr>
            <p:nvPr/>
          </p:nvSpPr>
          <p:spPr bwMode="auto">
            <a:xfrm>
              <a:off x="2252" y="2782"/>
              <a:ext cx="1" cy="1"/>
            </a:xfrm>
            <a:prstGeom prst="line">
              <a:avLst/>
            </a:prstGeom>
            <a:noFill/>
            <a:ln w="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108" name="Line 108"/>
            <p:cNvSpPr>
              <a:spLocks noChangeShapeType="1"/>
            </p:cNvSpPr>
            <p:nvPr/>
          </p:nvSpPr>
          <p:spPr bwMode="auto">
            <a:xfrm>
              <a:off x="2252" y="2683"/>
              <a:ext cx="1" cy="1"/>
            </a:xfrm>
            <a:prstGeom prst="line">
              <a:avLst/>
            </a:prstGeom>
            <a:noFill/>
            <a:ln w="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109" name="Line 109"/>
            <p:cNvSpPr>
              <a:spLocks noChangeShapeType="1"/>
            </p:cNvSpPr>
            <p:nvPr/>
          </p:nvSpPr>
          <p:spPr bwMode="auto">
            <a:xfrm flipV="1">
              <a:off x="2252" y="2638"/>
              <a:ext cx="1" cy="45"/>
            </a:xfrm>
            <a:prstGeom prst="line">
              <a:avLst/>
            </a:prstGeom>
            <a:noFill/>
            <a:ln w="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110" name="Line 110"/>
            <p:cNvSpPr>
              <a:spLocks noChangeShapeType="1"/>
            </p:cNvSpPr>
            <p:nvPr/>
          </p:nvSpPr>
          <p:spPr bwMode="auto">
            <a:xfrm flipV="1">
              <a:off x="2297" y="2638"/>
              <a:ext cx="1" cy="45"/>
            </a:xfrm>
            <a:prstGeom prst="line">
              <a:avLst/>
            </a:prstGeom>
            <a:noFill/>
            <a:ln w="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111" name="Line 111"/>
            <p:cNvSpPr>
              <a:spLocks noChangeShapeType="1"/>
            </p:cNvSpPr>
            <p:nvPr/>
          </p:nvSpPr>
          <p:spPr bwMode="auto">
            <a:xfrm flipV="1">
              <a:off x="2342" y="2638"/>
              <a:ext cx="1" cy="45"/>
            </a:xfrm>
            <a:prstGeom prst="line">
              <a:avLst/>
            </a:prstGeom>
            <a:noFill/>
            <a:ln w="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112" name="Line 112"/>
            <p:cNvSpPr>
              <a:spLocks noChangeShapeType="1"/>
            </p:cNvSpPr>
            <p:nvPr/>
          </p:nvSpPr>
          <p:spPr bwMode="auto">
            <a:xfrm>
              <a:off x="2342" y="2683"/>
              <a:ext cx="1" cy="1"/>
            </a:xfrm>
            <a:prstGeom prst="line">
              <a:avLst/>
            </a:prstGeom>
            <a:noFill/>
            <a:ln w="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113" name="Line 113"/>
            <p:cNvSpPr>
              <a:spLocks noChangeShapeType="1"/>
            </p:cNvSpPr>
            <p:nvPr/>
          </p:nvSpPr>
          <p:spPr bwMode="auto">
            <a:xfrm>
              <a:off x="2342" y="2557"/>
              <a:ext cx="1" cy="1"/>
            </a:xfrm>
            <a:prstGeom prst="line">
              <a:avLst/>
            </a:prstGeom>
            <a:noFill/>
            <a:ln w="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114" name="Line 114"/>
            <p:cNvSpPr>
              <a:spLocks noChangeShapeType="1"/>
            </p:cNvSpPr>
            <p:nvPr/>
          </p:nvSpPr>
          <p:spPr bwMode="auto">
            <a:xfrm flipV="1">
              <a:off x="2342" y="2512"/>
              <a:ext cx="1" cy="45"/>
            </a:xfrm>
            <a:prstGeom prst="line">
              <a:avLst/>
            </a:prstGeom>
            <a:noFill/>
            <a:ln w="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115" name="Line 115"/>
            <p:cNvSpPr>
              <a:spLocks noChangeShapeType="1"/>
            </p:cNvSpPr>
            <p:nvPr/>
          </p:nvSpPr>
          <p:spPr bwMode="auto">
            <a:xfrm>
              <a:off x="2432" y="2557"/>
              <a:ext cx="1" cy="1"/>
            </a:xfrm>
            <a:prstGeom prst="line">
              <a:avLst/>
            </a:prstGeom>
            <a:noFill/>
            <a:ln w="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116" name="Line 116"/>
            <p:cNvSpPr>
              <a:spLocks noChangeShapeType="1"/>
            </p:cNvSpPr>
            <p:nvPr/>
          </p:nvSpPr>
          <p:spPr bwMode="auto">
            <a:xfrm>
              <a:off x="2432" y="2422"/>
              <a:ext cx="1" cy="1"/>
            </a:xfrm>
            <a:prstGeom prst="line">
              <a:avLst/>
            </a:prstGeom>
            <a:noFill/>
            <a:ln w="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117" name="Line 117"/>
            <p:cNvSpPr>
              <a:spLocks noChangeShapeType="1"/>
            </p:cNvSpPr>
            <p:nvPr/>
          </p:nvSpPr>
          <p:spPr bwMode="auto">
            <a:xfrm flipV="1">
              <a:off x="2450" y="2377"/>
              <a:ext cx="1" cy="45"/>
            </a:xfrm>
            <a:prstGeom prst="line">
              <a:avLst/>
            </a:prstGeom>
            <a:noFill/>
            <a:ln w="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118" name="Line 118"/>
            <p:cNvSpPr>
              <a:spLocks noChangeShapeType="1"/>
            </p:cNvSpPr>
            <p:nvPr/>
          </p:nvSpPr>
          <p:spPr bwMode="auto">
            <a:xfrm flipV="1">
              <a:off x="2450" y="2377"/>
              <a:ext cx="1" cy="45"/>
            </a:xfrm>
            <a:prstGeom prst="line">
              <a:avLst/>
            </a:prstGeom>
            <a:noFill/>
            <a:ln w="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119" name="Line 119"/>
            <p:cNvSpPr>
              <a:spLocks noChangeShapeType="1"/>
            </p:cNvSpPr>
            <p:nvPr/>
          </p:nvSpPr>
          <p:spPr bwMode="auto">
            <a:xfrm>
              <a:off x="2540" y="2422"/>
              <a:ext cx="1" cy="1"/>
            </a:xfrm>
            <a:prstGeom prst="line">
              <a:avLst/>
            </a:prstGeom>
            <a:noFill/>
            <a:ln w="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120" name="Line 120"/>
            <p:cNvSpPr>
              <a:spLocks noChangeShapeType="1"/>
            </p:cNvSpPr>
            <p:nvPr/>
          </p:nvSpPr>
          <p:spPr bwMode="auto">
            <a:xfrm>
              <a:off x="2540" y="2269"/>
              <a:ext cx="1" cy="1"/>
            </a:xfrm>
            <a:prstGeom prst="line">
              <a:avLst/>
            </a:prstGeom>
            <a:noFill/>
            <a:ln w="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121" name="Line 121"/>
            <p:cNvSpPr>
              <a:spLocks noChangeShapeType="1"/>
            </p:cNvSpPr>
            <p:nvPr/>
          </p:nvSpPr>
          <p:spPr bwMode="auto">
            <a:xfrm flipV="1">
              <a:off x="2558" y="2224"/>
              <a:ext cx="1" cy="45"/>
            </a:xfrm>
            <a:prstGeom prst="line">
              <a:avLst/>
            </a:prstGeom>
            <a:noFill/>
            <a:ln w="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122" name="Line 122"/>
            <p:cNvSpPr>
              <a:spLocks noChangeShapeType="1"/>
            </p:cNvSpPr>
            <p:nvPr/>
          </p:nvSpPr>
          <p:spPr bwMode="auto">
            <a:xfrm flipV="1">
              <a:off x="2648" y="2224"/>
              <a:ext cx="1" cy="45"/>
            </a:xfrm>
            <a:prstGeom prst="line">
              <a:avLst/>
            </a:prstGeom>
            <a:noFill/>
            <a:ln w="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123" name="Line 123"/>
            <p:cNvSpPr>
              <a:spLocks noChangeShapeType="1"/>
            </p:cNvSpPr>
            <p:nvPr/>
          </p:nvSpPr>
          <p:spPr bwMode="auto">
            <a:xfrm>
              <a:off x="2801" y="2269"/>
              <a:ext cx="1" cy="1"/>
            </a:xfrm>
            <a:prstGeom prst="line">
              <a:avLst/>
            </a:prstGeom>
            <a:noFill/>
            <a:ln w="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124" name="Line 124"/>
            <p:cNvSpPr>
              <a:spLocks noChangeShapeType="1"/>
            </p:cNvSpPr>
            <p:nvPr/>
          </p:nvSpPr>
          <p:spPr bwMode="auto">
            <a:xfrm>
              <a:off x="2801" y="2089"/>
              <a:ext cx="1" cy="1"/>
            </a:xfrm>
            <a:prstGeom prst="line">
              <a:avLst/>
            </a:prstGeom>
            <a:noFill/>
            <a:ln w="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125" name="Line 125"/>
            <p:cNvSpPr>
              <a:spLocks noChangeShapeType="1"/>
            </p:cNvSpPr>
            <p:nvPr/>
          </p:nvSpPr>
          <p:spPr bwMode="auto">
            <a:xfrm>
              <a:off x="2864" y="2089"/>
              <a:ext cx="1" cy="1"/>
            </a:xfrm>
            <a:prstGeom prst="line">
              <a:avLst/>
            </a:prstGeom>
            <a:noFill/>
            <a:ln w="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126" name="Line 126"/>
            <p:cNvSpPr>
              <a:spLocks noChangeShapeType="1"/>
            </p:cNvSpPr>
            <p:nvPr/>
          </p:nvSpPr>
          <p:spPr bwMode="auto">
            <a:xfrm>
              <a:off x="2864" y="1900"/>
              <a:ext cx="1" cy="1"/>
            </a:xfrm>
            <a:prstGeom prst="line">
              <a:avLst/>
            </a:prstGeom>
            <a:noFill/>
            <a:ln w="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127" name="Line 127"/>
            <p:cNvSpPr>
              <a:spLocks noChangeShapeType="1"/>
            </p:cNvSpPr>
            <p:nvPr/>
          </p:nvSpPr>
          <p:spPr bwMode="auto">
            <a:xfrm flipV="1">
              <a:off x="2891" y="1855"/>
              <a:ext cx="1" cy="45"/>
            </a:xfrm>
            <a:prstGeom prst="line">
              <a:avLst/>
            </a:prstGeom>
            <a:noFill/>
            <a:ln w="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128" name="Line 128"/>
            <p:cNvSpPr>
              <a:spLocks noChangeShapeType="1"/>
            </p:cNvSpPr>
            <p:nvPr/>
          </p:nvSpPr>
          <p:spPr bwMode="auto">
            <a:xfrm flipV="1">
              <a:off x="2954" y="1855"/>
              <a:ext cx="1" cy="45"/>
            </a:xfrm>
            <a:prstGeom prst="line">
              <a:avLst/>
            </a:prstGeom>
            <a:noFill/>
            <a:ln w="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129" name="Line 129"/>
            <p:cNvSpPr>
              <a:spLocks noChangeShapeType="1"/>
            </p:cNvSpPr>
            <p:nvPr/>
          </p:nvSpPr>
          <p:spPr bwMode="auto">
            <a:xfrm>
              <a:off x="2981" y="1900"/>
              <a:ext cx="1" cy="1"/>
            </a:xfrm>
            <a:prstGeom prst="line">
              <a:avLst/>
            </a:prstGeom>
            <a:noFill/>
            <a:ln w="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130" name="Line 130"/>
            <p:cNvSpPr>
              <a:spLocks noChangeShapeType="1"/>
            </p:cNvSpPr>
            <p:nvPr/>
          </p:nvSpPr>
          <p:spPr bwMode="auto">
            <a:xfrm>
              <a:off x="2981" y="1639"/>
              <a:ext cx="1" cy="1"/>
            </a:xfrm>
            <a:prstGeom prst="line">
              <a:avLst/>
            </a:prstGeom>
            <a:noFill/>
            <a:ln w="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131" name="Line 131"/>
            <p:cNvSpPr>
              <a:spLocks noChangeShapeType="1"/>
            </p:cNvSpPr>
            <p:nvPr/>
          </p:nvSpPr>
          <p:spPr bwMode="auto">
            <a:xfrm flipV="1">
              <a:off x="3026" y="1594"/>
              <a:ext cx="1" cy="45"/>
            </a:xfrm>
            <a:prstGeom prst="line">
              <a:avLst/>
            </a:prstGeom>
            <a:noFill/>
            <a:ln w="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132" name="Line 132"/>
            <p:cNvSpPr>
              <a:spLocks noChangeShapeType="1"/>
            </p:cNvSpPr>
            <p:nvPr/>
          </p:nvSpPr>
          <p:spPr bwMode="auto">
            <a:xfrm flipV="1">
              <a:off x="3107" y="1594"/>
              <a:ext cx="1" cy="45"/>
            </a:xfrm>
            <a:prstGeom prst="line">
              <a:avLst/>
            </a:prstGeom>
            <a:noFill/>
            <a:ln w="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133" name="Line 133"/>
            <p:cNvSpPr>
              <a:spLocks noChangeShapeType="1"/>
            </p:cNvSpPr>
            <p:nvPr/>
          </p:nvSpPr>
          <p:spPr bwMode="auto">
            <a:xfrm>
              <a:off x="3593" y="1639"/>
              <a:ext cx="1" cy="1"/>
            </a:xfrm>
            <a:prstGeom prst="line">
              <a:avLst/>
            </a:prstGeom>
            <a:noFill/>
            <a:ln w="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134" name="Line 134"/>
            <p:cNvSpPr>
              <a:spLocks noChangeShapeType="1"/>
            </p:cNvSpPr>
            <p:nvPr/>
          </p:nvSpPr>
          <p:spPr bwMode="auto">
            <a:xfrm>
              <a:off x="3593" y="1109"/>
              <a:ext cx="1" cy="1"/>
            </a:xfrm>
            <a:prstGeom prst="line">
              <a:avLst/>
            </a:prstGeom>
            <a:noFill/>
            <a:ln w="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135" name="Line 135"/>
            <p:cNvSpPr>
              <a:spLocks noChangeShapeType="1"/>
            </p:cNvSpPr>
            <p:nvPr/>
          </p:nvSpPr>
          <p:spPr bwMode="auto">
            <a:xfrm>
              <a:off x="3656" y="1109"/>
              <a:ext cx="1" cy="1"/>
            </a:xfrm>
            <a:prstGeom prst="line">
              <a:avLst/>
            </a:prstGeom>
            <a:noFill/>
            <a:ln w="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136" name="Line 136"/>
            <p:cNvSpPr>
              <a:spLocks noChangeShapeType="1"/>
            </p:cNvSpPr>
            <p:nvPr/>
          </p:nvSpPr>
          <p:spPr bwMode="auto">
            <a:xfrm>
              <a:off x="3656" y="587"/>
              <a:ext cx="1" cy="1"/>
            </a:xfrm>
            <a:prstGeom prst="line">
              <a:avLst/>
            </a:prstGeom>
            <a:noFill/>
            <a:ln w="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137" name="Freeform 137"/>
            <p:cNvSpPr>
              <a:spLocks/>
            </p:cNvSpPr>
            <p:nvPr/>
          </p:nvSpPr>
          <p:spPr bwMode="auto">
            <a:xfrm>
              <a:off x="1335" y="2791"/>
              <a:ext cx="3247" cy="836"/>
            </a:xfrm>
            <a:custGeom>
              <a:avLst/>
              <a:gdLst>
                <a:gd name="T0" fmla="*/ 971 w 361"/>
                <a:gd name="T1" fmla="*/ 7515 h 93"/>
                <a:gd name="T2" fmla="*/ 1376 w 361"/>
                <a:gd name="T3" fmla="*/ 7515 h 93"/>
                <a:gd name="T4" fmla="*/ 1619 w 361"/>
                <a:gd name="T5" fmla="*/ 7434 h 93"/>
                <a:gd name="T6" fmla="*/ 1781 w 361"/>
                <a:gd name="T7" fmla="*/ 7434 h 93"/>
                <a:gd name="T8" fmla="*/ 1943 w 361"/>
                <a:gd name="T9" fmla="*/ 7434 h 93"/>
                <a:gd name="T10" fmla="*/ 2186 w 361"/>
                <a:gd name="T11" fmla="*/ 7434 h 93"/>
                <a:gd name="T12" fmla="*/ 2186 w 361"/>
                <a:gd name="T13" fmla="*/ 7434 h 93"/>
                <a:gd name="T14" fmla="*/ 2348 w 361"/>
                <a:gd name="T15" fmla="*/ 7353 h 93"/>
                <a:gd name="T16" fmla="*/ 2348 w 361"/>
                <a:gd name="T17" fmla="*/ 7353 h 93"/>
                <a:gd name="T18" fmla="*/ 2590 w 361"/>
                <a:gd name="T19" fmla="*/ 7353 h 93"/>
                <a:gd name="T20" fmla="*/ 2590 w 361"/>
                <a:gd name="T21" fmla="*/ 7353 h 93"/>
                <a:gd name="T22" fmla="*/ 2752 w 361"/>
                <a:gd name="T23" fmla="*/ 7353 h 93"/>
                <a:gd name="T24" fmla="*/ 2995 w 361"/>
                <a:gd name="T25" fmla="*/ 7353 h 93"/>
                <a:gd name="T26" fmla="*/ 3157 w 361"/>
                <a:gd name="T27" fmla="*/ 7353 h 93"/>
                <a:gd name="T28" fmla="*/ 3157 w 361"/>
                <a:gd name="T29" fmla="*/ 7353 h 93"/>
                <a:gd name="T30" fmla="*/ 3562 w 361"/>
                <a:gd name="T31" fmla="*/ 7353 h 93"/>
                <a:gd name="T32" fmla="*/ 3724 w 361"/>
                <a:gd name="T33" fmla="*/ 7272 h 93"/>
                <a:gd name="T34" fmla="*/ 3967 w 361"/>
                <a:gd name="T35" fmla="*/ 7191 h 93"/>
                <a:gd name="T36" fmla="*/ 4128 w 361"/>
                <a:gd name="T37" fmla="*/ 7191 h 93"/>
                <a:gd name="T38" fmla="*/ 4371 w 361"/>
                <a:gd name="T39" fmla="*/ 7191 h 93"/>
                <a:gd name="T40" fmla="*/ 4533 w 361"/>
                <a:gd name="T41" fmla="*/ 7110 h 93"/>
                <a:gd name="T42" fmla="*/ 4776 w 361"/>
                <a:gd name="T43" fmla="*/ 7110 h 93"/>
                <a:gd name="T44" fmla="*/ 4938 w 361"/>
                <a:gd name="T45" fmla="*/ 7110 h 93"/>
                <a:gd name="T46" fmla="*/ 5100 w 361"/>
                <a:gd name="T47" fmla="*/ 7030 h 93"/>
                <a:gd name="T48" fmla="*/ 5343 w 361"/>
                <a:gd name="T49" fmla="*/ 6949 h 93"/>
                <a:gd name="T50" fmla="*/ 5505 w 361"/>
                <a:gd name="T51" fmla="*/ 6949 h 93"/>
                <a:gd name="T52" fmla="*/ 5747 w 361"/>
                <a:gd name="T53" fmla="*/ 6787 h 93"/>
                <a:gd name="T54" fmla="*/ 5909 w 361"/>
                <a:gd name="T55" fmla="*/ 6706 h 93"/>
                <a:gd name="T56" fmla="*/ 6152 w 361"/>
                <a:gd name="T57" fmla="*/ 6706 h 93"/>
                <a:gd name="T58" fmla="*/ 6557 w 361"/>
                <a:gd name="T59" fmla="*/ 6463 h 93"/>
                <a:gd name="T60" fmla="*/ 7124 w 361"/>
                <a:gd name="T61" fmla="*/ 6463 h 93"/>
                <a:gd name="T62" fmla="*/ 7124 w 361"/>
                <a:gd name="T63" fmla="*/ 6463 h 93"/>
                <a:gd name="T64" fmla="*/ 7681 w 361"/>
                <a:gd name="T65" fmla="*/ 6463 h 93"/>
                <a:gd name="T66" fmla="*/ 7843 w 361"/>
                <a:gd name="T67" fmla="*/ 6382 h 93"/>
                <a:gd name="T68" fmla="*/ 8086 w 361"/>
                <a:gd name="T69" fmla="*/ 6382 h 93"/>
                <a:gd name="T70" fmla="*/ 8491 w 361"/>
                <a:gd name="T71" fmla="*/ 6221 h 93"/>
                <a:gd name="T72" fmla="*/ 8653 w 361"/>
                <a:gd name="T73" fmla="*/ 6059 h 93"/>
                <a:gd name="T74" fmla="*/ 9057 w 361"/>
                <a:gd name="T75" fmla="*/ 5897 h 93"/>
                <a:gd name="T76" fmla="*/ 9462 w 361"/>
                <a:gd name="T77" fmla="*/ 5897 h 93"/>
                <a:gd name="T78" fmla="*/ 9624 w 361"/>
                <a:gd name="T79" fmla="*/ 5897 h 93"/>
                <a:gd name="T80" fmla="*/ 10272 w 361"/>
                <a:gd name="T81" fmla="*/ 5897 h 93"/>
                <a:gd name="T82" fmla="*/ 10434 w 361"/>
                <a:gd name="T83" fmla="*/ 5735 h 93"/>
                <a:gd name="T84" fmla="*/ 10838 w 361"/>
                <a:gd name="T85" fmla="*/ 5735 h 93"/>
                <a:gd name="T86" fmla="*/ 11243 w 361"/>
                <a:gd name="T87" fmla="*/ 5573 h 93"/>
                <a:gd name="T88" fmla="*/ 11648 w 361"/>
                <a:gd name="T89" fmla="*/ 5573 h 93"/>
                <a:gd name="T90" fmla="*/ 12214 w 361"/>
                <a:gd name="T91" fmla="*/ 5573 h 93"/>
                <a:gd name="T92" fmla="*/ 13024 w 361"/>
                <a:gd name="T93" fmla="*/ 5573 h 93"/>
                <a:gd name="T94" fmla="*/ 13591 w 361"/>
                <a:gd name="T95" fmla="*/ 5007 h 93"/>
                <a:gd name="T96" fmla="*/ 14157 w 361"/>
                <a:gd name="T97" fmla="*/ 5007 h 93"/>
                <a:gd name="T98" fmla="*/ 14967 w 361"/>
                <a:gd name="T99" fmla="*/ 4602 h 93"/>
                <a:gd name="T100" fmla="*/ 15938 w 361"/>
                <a:gd name="T101" fmla="*/ 3955 h 93"/>
                <a:gd name="T102" fmla="*/ 17314 w 361"/>
                <a:gd name="T103" fmla="*/ 3955 h 93"/>
                <a:gd name="T104" fmla="*/ 17962 w 361"/>
                <a:gd name="T105" fmla="*/ 3955 h 93"/>
                <a:gd name="T106" fmla="*/ 19338 w 361"/>
                <a:gd name="T107" fmla="*/ 3317 h 93"/>
                <a:gd name="T108" fmla="*/ 20714 w 361"/>
                <a:gd name="T109" fmla="*/ 3317 h 93"/>
                <a:gd name="T110" fmla="*/ 22081 w 361"/>
                <a:gd name="T111" fmla="*/ 1456 h 93"/>
                <a:gd name="T112" fmla="*/ 24024 w 361"/>
                <a:gd name="T113" fmla="*/ 0 h 93"/>
                <a:gd name="T114" fmla="*/ 27181 w 361"/>
                <a:gd name="T115" fmla="*/ 0 h 9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361"/>
                <a:gd name="T175" fmla="*/ 0 h 93"/>
                <a:gd name="T176" fmla="*/ 361 w 361"/>
                <a:gd name="T177" fmla="*/ 93 h 93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361" h="93">
                  <a:moveTo>
                    <a:pt x="0" y="93"/>
                  </a:moveTo>
                  <a:lnTo>
                    <a:pt x="2" y="93"/>
                  </a:lnTo>
                  <a:lnTo>
                    <a:pt x="5" y="93"/>
                  </a:lnTo>
                  <a:lnTo>
                    <a:pt x="7" y="93"/>
                  </a:lnTo>
                  <a:lnTo>
                    <a:pt x="10" y="93"/>
                  </a:lnTo>
                  <a:lnTo>
                    <a:pt x="12" y="93"/>
                  </a:lnTo>
                  <a:lnTo>
                    <a:pt x="15" y="93"/>
                  </a:lnTo>
                  <a:lnTo>
                    <a:pt x="17" y="93"/>
                  </a:lnTo>
                  <a:lnTo>
                    <a:pt x="19" y="93"/>
                  </a:lnTo>
                  <a:lnTo>
                    <a:pt x="20" y="93"/>
                  </a:lnTo>
                  <a:lnTo>
                    <a:pt x="20" y="92"/>
                  </a:lnTo>
                  <a:lnTo>
                    <a:pt x="22" y="92"/>
                  </a:lnTo>
                  <a:lnTo>
                    <a:pt x="24" y="92"/>
                  </a:lnTo>
                  <a:lnTo>
                    <a:pt x="27" y="92"/>
                  </a:lnTo>
                  <a:lnTo>
                    <a:pt x="29" y="92"/>
                  </a:lnTo>
                  <a:lnTo>
                    <a:pt x="29" y="91"/>
                  </a:lnTo>
                  <a:lnTo>
                    <a:pt x="31" y="91"/>
                  </a:lnTo>
                  <a:lnTo>
                    <a:pt x="32" y="91"/>
                  </a:lnTo>
                  <a:lnTo>
                    <a:pt x="34" y="91"/>
                  </a:lnTo>
                  <a:lnTo>
                    <a:pt x="36" y="91"/>
                  </a:lnTo>
                  <a:lnTo>
                    <a:pt x="37" y="91"/>
                  </a:lnTo>
                  <a:lnTo>
                    <a:pt x="39" y="91"/>
                  </a:lnTo>
                  <a:lnTo>
                    <a:pt x="41" y="91"/>
                  </a:lnTo>
                  <a:lnTo>
                    <a:pt x="42" y="91"/>
                  </a:lnTo>
                  <a:lnTo>
                    <a:pt x="44" y="91"/>
                  </a:lnTo>
                  <a:lnTo>
                    <a:pt x="44" y="90"/>
                  </a:lnTo>
                  <a:lnTo>
                    <a:pt x="46" y="90"/>
                  </a:lnTo>
                  <a:lnTo>
                    <a:pt x="46" y="89"/>
                  </a:lnTo>
                  <a:lnTo>
                    <a:pt x="49" y="89"/>
                  </a:lnTo>
                  <a:lnTo>
                    <a:pt x="51" y="89"/>
                  </a:lnTo>
                  <a:lnTo>
                    <a:pt x="53" y="89"/>
                  </a:lnTo>
                  <a:lnTo>
                    <a:pt x="54" y="89"/>
                  </a:lnTo>
                  <a:lnTo>
                    <a:pt x="56" y="89"/>
                  </a:lnTo>
                  <a:lnTo>
                    <a:pt x="56" y="88"/>
                  </a:lnTo>
                  <a:lnTo>
                    <a:pt x="58" y="88"/>
                  </a:lnTo>
                  <a:lnTo>
                    <a:pt x="59" y="88"/>
                  </a:lnTo>
                  <a:lnTo>
                    <a:pt x="61" y="88"/>
                  </a:lnTo>
                  <a:lnTo>
                    <a:pt x="61" y="87"/>
                  </a:lnTo>
                  <a:lnTo>
                    <a:pt x="63" y="87"/>
                  </a:lnTo>
                  <a:lnTo>
                    <a:pt x="63" y="86"/>
                  </a:lnTo>
                  <a:lnTo>
                    <a:pt x="66" y="86"/>
                  </a:lnTo>
                  <a:lnTo>
                    <a:pt x="68" y="86"/>
                  </a:lnTo>
                  <a:lnTo>
                    <a:pt x="71" y="86"/>
                  </a:lnTo>
                  <a:lnTo>
                    <a:pt x="71" y="84"/>
                  </a:lnTo>
                  <a:lnTo>
                    <a:pt x="73" y="84"/>
                  </a:lnTo>
                  <a:lnTo>
                    <a:pt x="73" y="83"/>
                  </a:lnTo>
                  <a:lnTo>
                    <a:pt x="75" y="83"/>
                  </a:lnTo>
                  <a:lnTo>
                    <a:pt x="76" y="83"/>
                  </a:lnTo>
                  <a:lnTo>
                    <a:pt x="76" y="82"/>
                  </a:lnTo>
                  <a:lnTo>
                    <a:pt x="78" y="82"/>
                  </a:lnTo>
                  <a:lnTo>
                    <a:pt x="80" y="82"/>
                  </a:lnTo>
                  <a:lnTo>
                    <a:pt x="80" y="80"/>
                  </a:lnTo>
                  <a:lnTo>
                    <a:pt x="81" y="80"/>
                  </a:lnTo>
                  <a:lnTo>
                    <a:pt x="83" y="80"/>
                  </a:lnTo>
                  <a:lnTo>
                    <a:pt x="85" y="80"/>
                  </a:lnTo>
                  <a:lnTo>
                    <a:pt x="88" y="80"/>
                  </a:lnTo>
                  <a:lnTo>
                    <a:pt x="90" y="80"/>
                  </a:lnTo>
                  <a:lnTo>
                    <a:pt x="93" y="80"/>
                  </a:lnTo>
                  <a:lnTo>
                    <a:pt x="95" y="80"/>
                  </a:lnTo>
                  <a:lnTo>
                    <a:pt x="97" y="80"/>
                  </a:lnTo>
                  <a:lnTo>
                    <a:pt x="97" y="79"/>
                  </a:lnTo>
                  <a:lnTo>
                    <a:pt x="100" y="79"/>
                  </a:lnTo>
                  <a:lnTo>
                    <a:pt x="102" y="79"/>
                  </a:lnTo>
                  <a:lnTo>
                    <a:pt x="102" y="77"/>
                  </a:lnTo>
                  <a:lnTo>
                    <a:pt x="105" y="77"/>
                  </a:lnTo>
                  <a:lnTo>
                    <a:pt x="105" y="75"/>
                  </a:lnTo>
                  <a:lnTo>
                    <a:pt x="107" y="75"/>
                  </a:lnTo>
                  <a:lnTo>
                    <a:pt x="110" y="75"/>
                  </a:lnTo>
                  <a:lnTo>
                    <a:pt x="110" y="73"/>
                  </a:lnTo>
                  <a:lnTo>
                    <a:pt x="112" y="73"/>
                  </a:lnTo>
                  <a:lnTo>
                    <a:pt x="114" y="73"/>
                  </a:lnTo>
                  <a:lnTo>
                    <a:pt x="115" y="73"/>
                  </a:lnTo>
                  <a:lnTo>
                    <a:pt x="117" y="73"/>
                  </a:lnTo>
                  <a:lnTo>
                    <a:pt x="119" y="73"/>
                  </a:lnTo>
                  <a:lnTo>
                    <a:pt x="122" y="73"/>
                  </a:lnTo>
                  <a:lnTo>
                    <a:pt x="124" y="73"/>
                  </a:lnTo>
                  <a:lnTo>
                    <a:pt x="127" y="73"/>
                  </a:lnTo>
                  <a:lnTo>
                    <a:pt x="129" y="73"/>
                  </a:lnTo>
                  <a:lnTo>
                    <a:pt x="129" y="71"/>
                  </a:lnTo>
                  <a:lnTo>
                    <a:pt x="131" y="71"/>
                  </a:lnTo>
                  <a:lnTo>
                    <a:pt x="132" y="71"/>
                  </a:lnTo>
                  <a:lnTo>
                    <a:pt x="134" y="71"/>
                  </a:lnTo>
                  <a:lnTo>
                    <a:pt x="136" y="71"/>
                  </a:lnTo>
                  <a:lnTo>
                    <a:pt x="137" y="71"/>
                  </a:lnTo>
                  <a:lnTo>
                    <a:pt x="139" y="71"/>
                  </a:lnTo>
                  <a:lnTo>
                    <a:pt x="139" y="69"/>
                  </a:lnTo>
                  <a:lnTo>
                    <a:pt x="141" y="69"/>
                  </a:lnTo>
                  <a:lnTo>
                    <a:pt x="144" y="69"/>
                  </a:lnTo>
                  <a:lnTo>
                    <a:pt x="146" y="69"/>
                  </a:lnTo>
                  <a:lnTo>
                    <a:pt x="149" y="69"/>
                  </a:lnTo>
                  <a:lnTo>
                    <a:pt x="151" y="69"/>
                  </a:lnTo>
                  <a:lnTo>
                    <a:pt x="156" y="69"/>
                  </a:lnTo>
                  <a:lnTo>
                    <a:pt x="158" y="69"/>
                  </a:lnTo>
                  <a:lnTo>
                    <a:pt x="161" y="69"/>
                  </a:lnTo>
                  <a:lnTo>
                    <a:pt x="163" y="69"/>
                  </a:lnTo>
                  <a:lnTo>
                    <a:pt x="166" y="69"/>
                  </a:lnTo>
                  <a:lnTo>
                    <a:pt x="166" y="65"/>
                  </a:lnTo>
                  <a:lnTo>
                    <a:pt x="166" y="62"/>
                  </a:lnTo>
                  <a:lnTo>
                    <a:pt x="168" y="62"/>
                  </a:lnTo>
                  <a:lnTo>
                    <a:pt x="170" y="62"/>
                  </a:lnTo>
                  <a:lnTo>
                    <a:pt x="171" y="62"/>
                  </a:lnTo>
                  <a:lnTo>
                    <a:pt x="173" y="62"/>
                  </a:lnTo>
                  <a:lnTo>
                    <a:pt x="175" y="62"/>
                  </a:lnTo>
                  <a:lnTo>
                    <a:pt x="178" y="62"/>
                  </a:lnTo>
                  <a:lnTo>
                    <a:pt x="178" y="57"/>
                  </a:lnTo>
                  <a:lnTo>
                    <a:pt x="183" y="57"/>
                  </a:lnTo>
                  <a:lnTo>
                    <a:pt x="185" y="57"/>
                  </a:lnTo>
                  <a:lnTo>
                    <a:pt x="185" y="53"/>
                  </a:lnTo>
                  <a:lnTo>
                    <a:pt x="188" y="53"/>
                  </a:lnTo>
                  <a:lnTo>
                    <a:pt x="188" y="49"/>
                  </a:lnTo>
                  <a:lnTo>
                    <a:pt x="192" y="49"/>
                  </a:lnTo>
                  <a:lnTo>
                    <a:pt x="193" y="49"/>
                  </a:lnTo>
                  <a:lnTo>
                    <a:pt x="195" y="49"/>
                  </a:lnTo>
                  <a:lnTo>
                    <a:pt x="197" y="49"/>
                  </a:lnTo>
                  <a:lnTo>
                    <a:pt x="200" y="49"/>
                  </a:lnTo>
                  <a:lnTo>
                    <a:pt x="202" y="49"/>
                  </a:lnTo>
                  <a:lnTo>
                    <a:pt x="205" y="49"/>
                  </a:lnTo>
                  <a:lnTo>
                    <a:pt x="209" y="49"/>
                  </a:lnTo>
                  <a:lnTo>
                    <a:pt x="212" y="49"/>
                  </a:lnTo>
                  <a:lnTo>
                    <a:pt x="214" y="49"/>
                  </a:lnTo>
                  <a:lnTo>
                    <a:pt x="217" y="49"/>
                  </a:lnTo>
                  <a:lnTo>
                    <a:pt x="219" y="49"/>
                  </a:lnTo>
                  <a:lnTo>
                    <a:pt x="222" y="49"/>
                  </a:lnTo>
                  <a:lnTo>
                    <a:pt x="224" y="49"/>
                  </a:lnTo>
                  <a:lnTo>
                    <a:pt x="226" y="49"/>
                  </a:lnTo>
                  <a:lnTo>
                    <a:pt x="234" y="49"/>
                  </a:lnTo>
                  <a:lnTo>
                    <a:pt x="234" y="41"/>
                  </a:lnTo>
                  <a:lnTo>
                    <a:pt x="236" y="41"/>
                  </a:lnTo>
                  <a:lnTo>
                    <a:pt x="239" y="41"/>
                  </a:lnTo>
                  <a:lnTo>
                    <a:pt x="241" y="41"/>
                  </a:lnTo>
                  <a:lnTo>
                    <a:pt x="244" y="41"/>
                  </a:lnTo>
                  <a:lnTo>
                    <a:pt x="246" y="41"/>
                  </a:lnTo>
                  <a:lnTo>
                    <a:pt x="248" y="41"/>
                  </a:lnTo>
                  <a:lnTo>
                    <a:pt x="251" y="41"/>
                  </a:lnTo>
                  <a:lnTo>
                    <a:pt x="253" y="41"/>
                  </a:lnTo>
                  <a:lnTo>
                    <a:pt x="256" y="41"/>
                  </a:lnTo>
                  <a:lnTo>
                    <a:pt x="258" y="41"/>
                  </a:lnTo>
                  <a:lnTo>
                    <a:pt x="258" y="30"/>
                  </a:lnTo>
                  <a:lnTo>
                    <a:pt x="258" y="18"/>
                  </a:lnTo>
                  <a:lnTo>
                    <a:pt x="261" y="18"/>
                  </a:lnTo>
                  <a:lnTo>
                    <a:pt x="263" y="18"/>
                  </a:lnTo>
                  <a:lnTo>
                    <a:pt x="273" y="18"/>
                  </a:lnTo>
                  <a:lnTo>
                    <a:pt x="275" y="18"/>
                  </a:lnTo>
                  <a:lnTo>
                    <a:pt x="292" y="18"/>
                  </a:lnTo>
                  <a:lnTo>
                    <a:pt x="292" y="0"/>
                  </a:lnTo>
                  <a:lnTo>
                    <a:pt x="297" y="0"/>
                  </a:lnTo>
                  <a:lnTo>
                    <a:pt x="300" y="0"/>
                  </a:lnTo>
                  <a:lnTo>
                    <a:pt x="302" y="0"/>
                  </a:lnTo>
                  <a:lnTo>
                    <a:pt x="307" y="0"/>
                  </a:lnTo>
                  <a:lnTo>
                    <a:pt x="319" y="0"/>
                  </a:lnTo>
                  <a:lnTo>
                    <a:pt x="326" y="0"/>
                  </a:lnTo>
                  <a:lnTo>
                    <a:pt x="329" y="0"/>
                  </a:lnTo>
                  <a:lnTo>
                    <a:pt x="331" y="0"/>
                  </a:lnTo>
                  <a:lnTo>
                    <a:pt x="336" y="0"/>
                  </a:lnTo>
                  <a:lnTo>
                    <a:pt x="348" y="0"/>
                  </a:lnTo>
                  <a:lnTo>
                    <a:pt x="361" y="0"/>
                  </a:lnTo>
                </a:path>
              </a:pathLst>
            </a:custGeom>
            <a:noFill/>
            <a:ln w="14288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138" name="Line 138"/>
            <p:cNvSpPr>
              <a:spLocks noChangeShapeType="1"/>
            </p:cNvSpPr>
            <p:nvPr/>
          </p:nvSpPr>
          <p:spPr bwMode="auto">
            <a:xfrm>
              <a:off x="1335" y="3627"/>
              <a:ext cx="1" cy="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139" name="Line 139"/>
            <p:cNvSpPr>
              <a:spLocks noChangeShapeType="1"/>
            </p:cNvSpPr>
            <p:nvPr/>
          </p:nvSpPr>
          <p:spPr bwMode="auto">
            <a:xfrm flipV="1">
              <a:off x="1353" y="3582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140" name="Line 140"/>
            <p:cNvSpPr>
              <a:spLocks noChangeShapeType="1"/>
            </p:cNvSpPr>
            <p:nvPr/>
          </p:nvSpPr>
          <p:spPr bwMode="auto">
            <a:xfrm flipV="1">
              <a:off x="1380" y="3582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141" name="Line 141"/>
            <p:cNvSpPr>
              <a:spLocks noChangeShapeType="1"/>
            </p:cNvSpPr>
            <p:nvPr/>
          </p:nvSpPr>
          <p:spPr bwMode="auto">
            <a:xfrm flipV="1">
              <a:off x="1398" y="3582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142" name="Line 142"/>
            <p:cNvSpPr>
              <a:spLocks noChangeShapeType="1"/>
            </p:cNvSpPr>
            <p:nvPr/>
          </p:nvSpPr>
          <p:spPr bwMode="auto">
            <a:xfrm flipV="1">
              <a:off x="1425" y="3582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143" name="Line 143"/>
            <p:cNvSpPr>
              <a:spLocks noChangeShapeType="1"/>
            </p:cNvSpPr>
            <p:nvPr/>
          </p:nvSpPr>
          <p:spPr bwMode="auto">
            <a:xfrm flipV="1">
              <a:off x="1425" y="3582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144" name="Line 144"/>
            <p:cNvSpPr>
              <a:spLocks noChangeShapeType="1"/>
            </p:cNvSpPr>
            <p:nvPr/>
          </p:nvSpPr>
          <p:spPr bwMode="auto">
            <a:xfrm flipV="1">
              <a:off x="1443" y="3582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145" name="Line 145"/>
            <p:cNvSpPr>
              <a:spLocks noChangeShapeType="1"/>
            </p:cNvSpPr>
            <p:nvPr/>
          </p:nvSpPr>
          <p:spPr bwMode="auto">
            <a:xfrm flipV="1">
              <a:off x="1443" y="3582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146" name="Line 146"/>
            <p:cNvSpPr>
              <a:spLocks noChangeShapeType="1"/>
            </p:cNvSpPr>
            <p:nvPr/>
          </p:nvSpPr>
          <p:spPr bwMode="auto">
            <a:xfrm flipV="1">
              <a:off x="1443" y="3582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147" name="Line 147"/>
            <p:cNvSpPr>
              <a:spLocks noChangeShapeType="1"/>
            </p:cNvSpPr>
            <p:nvPr/>
          </p:nvSpPr>
          <p:spPr bwMode="auto">
            <a:xfrm flipV="1">
              <a:off x="1470" y="3582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148" name="Line 148"/>
            <p:cNvSpPr>
              <a:spLocks noChangeShapeType="1"/>
            </p:cNvSpPr>
            <p:nvPr/>
          </p:nvSpPr>
          <p:spPr bwMode="auto">
            <a:xfrm flipV="1">
              <a:off x="1470" y="3582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149" name="Line 149"/>
            <p:cNvSpPr>
              <a:spLocks noChangeShapeType="1"/>
            </p:cNvSpPr>
            <p:nvPr/>
          </p:nvSpPr>
          <p:spPr bwMode="auto">
            <a:xfrm flipV="1">
              <a:off x="1470" y="3582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150" name="Line 150"/>
            <p:cNvSpPr>
              <a:spLocks noChangeShapeType="1"/>
            </p:cNvSpPr>
            <p:nvPr/>
          </p:nvSpPr>
          <p:spPr bwMode="auto">
            <a:xfrm flipV="1">
              <a:off x="1470" y="3582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151" name="Line 151"/>
            <p:cNvSpPr>
              <a:spLocks noChangeShapeType="1"/>
            </p:cNvSpPr>
            <p:nvPr/>
          </p:nvSpPr>
          <p:spPr bwMode="auto">
            <a:xfrm flipV="1">
              <a:off x="1470" y="3582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152" name="Line 152"/>
            <p:cNvSpPr>
              <a:spLocks noChangeShapeType="1"/>
            </p:cNvSpPr>
            <p:nvPr/>
          </p:nvSpPr>
          <p:spPr bwMode="auto">
            <a:xfrm flipV="1">
              <a:off x="1470" y="3582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153" name="Line 153"/>
            <p:cNvSpPr>
              <a:spLocks noChangeShapeType="1"/>
            </p:cNvSpPr>
            <p:nvPr/>
          </p:nvSpPr>
          <p:spPr bwMode="auto">
            <a:xfrm flipV="1">
              <a:off x="1488" y="3582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154" name="Line 154"/>
            <p:cNvSpPr>
              <a:spLocks noChangeShapeType="1"/>
            </p:cNvSpPr>
            <p:nvPr/>
          </p:nvSpPr>
          <p:spPr bwMode="auto">
            <a:xfrm flipV="1">
              <a:off x="1488" y="3582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155" name="Line 155"/>
            <p:cNvSpPr>
              <a:spLocks noChangeShapeType="1"/>
            </p:cNvSpPr>
            <p:nvPr/>
          </p:nvSpPr>
          <p:spPr bwMode="auto">
            <a:xfrm flipV="1">
              <a:off x="1488" y="3582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156" name="Line 156"/>
            <p:cNvSpPr>
              <a:spLocks noChangeShapeType="1"/>
            </p:cNvSpPr>
            <p:nvPr/>
          </p:nvSpPr>
          <p:spPr bwMode="auto">
            <a:xfrm flipV="1">
              <a:off x="1488" y="3582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157" name="Line 157"/>
            <p:cNvSpPr>
              <a:spLocks noChangeShapeType="1"/>
            </p:cNvSpPr>
            <p:nvPr/>
          </p:nvSpPr>
          <p:spPr bwMode="auto">
            <a:xfrm flipV="1">
              <a:off x="1506" y="3582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158" name="Line 158"/>
            <p:cNvSpPr>
              <a:spLocks noChangeShapeType="1"/>
            </p:cNvSpPr>
            <p:nvPr/>
          </p:nvSpPr>
          <p:spPr bwMode="auto">
            <a:xfrm flipV="1">
              <a:off x="1506" y="3582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159" name="Line 159"/>
            <p:cNvSpPr>
              <a:spLocks noChangeShapeType="1"/>
            </p:cNvSpPr>
            <p:nvPr/>
          </p:nvSpPr>
          <p:spPr bwMode="auto">
            <a:xfrm flipV="1">
              <a:off x="1506" y="3582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160" name="Line 160"/>
            <p:cNvSpPr>
              <a:spLocks noChangeShapeType="1"/>
            </p:cNvSpPr>
            <p:nvPr/>
          </p:nvSpPr>
          <p:spPr bwMode="auto">
            <a:xfrm flipV="1">
              <a:off x="1506" y="3582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161" name="Line 161"/>
            <p:cNvSpPr>
              <a:spLocks noChangeShapeType="1"/>
            </p:cNvSpPr>
            <p:nvPr/>
          </p:nvSpPr>
          <p:spPr bwMode="auto">
            <a:xfrm flipV="1">
              <a:off x="1506" y="3582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162" name="Line 162"/>
            <p:cNvSpPr>
              <a:spLocks noChangeShapeType="1"/>
            </p:cNvSpPr>
            <p:nvPr/>
          </p:nvSpPr>
          <p:spPr bwMode="auto">
            <a:xfrm>
              <a:off x="1515" y="3627"/>
              <a:ext cx="1" cy="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163" name="Line 163"/>
            <p:cNvSpPr>
              <a:spLocks noChangeShapeType="1"/>
            </p:cNvSpPr>
            <p:nvPr/>
          </p:nvSpPr>
          <p:spPr bwMode="auto">
            <a:xfrm>
              <a:off x="1515" y="3618"/>
              <a:ext cx="1" cy="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164" name="Line 164"/>
            <p:cNvSpPr>
              <a:spLocks noChangeShapeType="1"/>
            </p:cNvSpPr>
            <p:nvPr/>
          </p:nvSpPr>
          <p:spPr bwMode="auto">
            <a:xfrm flipV="1">
              <a:off x="1515" y="3573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165" name="Line 165"/>
            <p:cNvSpPr>
              <a:spLocks noChangeShapeType="1"/>
            </p:cNvSpPr>
            <p:nvPr/>
          </p:nvSpPr>
          <p:spPr bwMode="auto">
            <a:xfrm flipV="1">
              <a:off x="1515" y="3573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166" name="Line 166"/>
            <p:cNvSpPr>
              <a:spLocks noChangeShapeType="1"/>
            </p:cNvSpPr>
            <p:nvPr/>
          </p:nvSpPr>
          <p:spPr bwMode="auto">
            <a:xfrm flipV="1">
              <a:off x="1515" y="3573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167" name="Line 167"/>
            <p:cNvSpPr>
              <a:spLocks noChangeShapeType="1"/>
            </p:cNvSpPr>
            <p:nvPr/>
          </p:nvSpPr>
          <p:spPr bwMode="auto">
            <a:xfrm flipV="1">
              <a:off x="1533" y="3573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168" name="Line 168"/>
            <p:cNvSpPr>
              <a:spLocks noChangeShapeType="1"/>
            </p:cNvSpPr>
            <p:nvPr/>
          </p:nvSpPr>
          <p:spPr bwMode="auto">
            <a:xfrm flipV="1">
              <a:off x="1533" y="3573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169" name="Line 169"/>
            <p:cNvSpPr>
              <a:spLocks noChangeShapeType="1"/>
            </p:cNvSpPr>
            <p:nvPr/>
          </p:nvSpPr>
          <p:spPr bwMode="auto">
            <a:xfrm flipV="1">
              <a:off x="1533" y="3573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170" name="Line 170"/>
            <p:cNvSpPr>
              <a:spLocks noChangeShapeType="1"/>
            </p:cNvSpPr>
            <p:nvPr/>
          </p:nvSpPr>
          <p:spPr bwMode="auto">
            <a:xfrm flipV="1">
              <a:off x="1533" y="3573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171" name="Line 171"/>
            <p:cNvSpPr>
              <a:spLocks noChangeShapeType="1"/>
            </p:cNvSpPr>
            <p:nvPr/>
          </p:nvSpPr>
          <p:spPr bwMode="auto">
            <a:xfrm flipV="1">
              <a:off x="1533" y="3573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172" name="Line 172"/>
            <p:cNvSpPr>
              <a:spLocks noChangeShapeType="1"/>
            </p:cNvSpPr>
            <p:nvPr/>
          </p:nvSpPr>
          <p:spPr bwMode="auto">
            <a:xfrm flipV="1">
              <a:off x="1533" y="3573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173" name="Line 173"/>
            <p:cNvSpPr>
              <a:spLocks noChangeShapeType="1"/>
            </p:cNvSpPr>
            <p:nvPr/>
          </p:nvSpPr>
          <p:spPr bwMode="auto">
            <a:xfrm flipV="1">
              <a:off x="1533" y="3573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174" name="Line 174"/>
            <p:cNvSpPr>
              <a:spLocks noChangeShapeType="1"/>
            </p:cNvSpPr>
            <p:nvPr/>
          </p:nvSpPr>
          <p:spPr bwMode="auto">
            <a:xfrm flipV="1">
              <a:off x="1533" y="3573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175" name="Line 175"/>
            <p:cNvSpPr>
              <a:spLocks noChangeShapeType="1"/>
            </p:cNvSpPr>
            <p:nvPr/>
          </p:nvSpPr>
          <p:spPr bwMode="auto">
            <a:xfrm flipV="1">
              <a:off x="1551" y="3573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176" name="Line 176"/>
            <p:cNvSpPr>
              <a:spLocks noChangeShapeType="1"/>
            </p:cNvSpPr>
            <p:nvPr/>
          </p:nvSpPr>
          <p:spPr bwMode="auto">
            <a:xfrm flipV="1">
              <a:off x="1551" y="3573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177" name="Line 177"/>
            <p:cNvSpPr>
              <a:spLocks noChangeShapeType="1"/>
            </p:cNvSpPr>
            <p:nvPr/>
          </p:nvSpPr>
          <p:spPr bwMode="auto">
            <a:xfrm flipV="1">
              <a:off x="1551" y="3573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178" name="Line 178"/>
            <p:cNvSpPr>
              <a:spLocks noChangeShapeType="1"/>
            </p:cNvSpPr>
            <p:nvPr/>
          </p:nvSpPr>
          <p:spPr bwMode="auto">
            <a:xfrm flipV="1">
              <a:off x="1551" y="3573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179" name="Line 179"/>
            <p:cNvSpPr>
              <a:spLocks noChangeShapeType="1"/>
            </p:cNvSpPr>
            <p:nvPr/>
          </p:nvSpPr>
          <p:spPr bwMode="auto">
            <a:xfrm flipV="1">
              <a:off x="1551" y="3573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180" name="Line 180"/>
            <p:cNvSpPr>
              <a:spLocks noChangeShapeType="1"/>
            </p:cNvSpPr>
            <p:nvPr/>
          </p:nvSpPr>
          <p:spPr bwMode="auto">
            <a:xfrm flipV="1">
              <a:off x="1551" y="3573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181" name="Line 181"/>
            <p:cNvSpPr>
              <a:spLocks noChangeShapeType="1"/>
            </p:cNvSpPr>
            <p:nvPr/>
          </p:nvSpPr>
          <p:spPr bwMode="auto">
            <a:xfrm flipV="1">
              <a:off x="1551" y="3573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182" name="Line 182"/>
            <p:cNvSpPr>
              <a:spLocks noChangeShapeType="1"/>
            </p:cNvSpPr>
            <p:nvPr/>
          </p:nvSpPr>
          <p:spPr bwMode="auto">
            <a:xfrm flipV="1">
              <a:off x="1551" y="3573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183" name="Line 183"/>
            <p:cNvSpPr>
              <a:spLocks noChangeShapeType="1"/>
            </p:cNvSpPr>
            <p:nvPr/>
          </p:nvSpPr>
          <p:spPr bwMode="auto">
            <a:xfrm flipV="1">
              <a:off x="1551" y="3573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184" name="Line 184"/>
            <p:cNvSpPr>
              <a:spLocks noChangeShapeType="1"/>
            </p:cNvSpPr>
            <p:nvPr/>
          </p:nvSpPr>
          <p:spPr bwMode="auto">
            <a:xfrm flipV="1">
              <a:off x="1551" y="3573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185" name="Line 185"/>
            <p:cNvSpPr>
              <a:spLocks noChangeShapeType="1"/>
            </p:cNvSpPr>
            <p:nvPr/>
          </p:nvSpPr>
          <p:spPr bwMode="auto">
            <a:xfrm flipV="1">
              <a:off x="1551" y="3573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186" name="Line 186"/>
            <p:cNvSpPr>
              <a:spLocks noChangeShapeType="1"/>
            </p:cNvSpPr>
            <p:nvPr/>
          </p:nvSpPr>
          <p:spPr bwMode="auto">
            <a:xfrm flipV="1">
              <a:off x="1551" y="3573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187" name="Line 187"/>
            <p:cNvSpPr>
              <a:spLocks noChangeShapeType="1"/>
            </p:cNvSpPr>
            <p:nvPr/>
          </p:nvSpPr>
          <p:spPr bwMode="auto">
            <a:xfrm flipV="1">
              <a:off x="1551" y="3573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188" name="Line 188"/>
            <p:cNvSpPr>
              <a:spLocks noChangeShapeType="1"/>
            </p:cNvSpPr>
            <p:nvPr/>
          </p:nvSpPr>
          <p:spPr bwMode="auto">
            <a:xfrm>
              <a:off x="1578" y="3618"/>
              <a:ext cx="1" cy="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189" name="Line 189"/>
            <p:cNvSpPr>
              <a:spLocks noChangeShapeType="1"/>
            </p:cNvSpPr>
            <p:nvPr/>
          </p:nvSpPr>
          <p:spPr bwMode="auto">
            <a:xfrm>
              <a:off x="1578" y="3618"/>
              <a:ext cx="1" cy="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190" name="Line 190"/>
            <p:cNvSpPr>
              <a:spLocks noChangeShapeType="1"/>
            </p:cNvSpPr>
            <p:nvPr/>
          </p:nvSpPr>
          <p:spPr bwMode="auto">
            <a:xfrm flipV="1">
              <a:off x="1578" y="3564"/>
              <a:ext cx="1" cy="54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191" name="Line 191"/>
            <p:cNvSpPr>
              <a:spLocks noChangeShapeType="1"/>
            </p:cNvSpPr>
            <p:nvPr/>
          </p:nvSpPr>
          <p:spPr bwMode="auto">
            <a:xfrm flipV="1">
              <a:off x="1578" y="3564"/>
              <a:ext cx="1" cy="54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192" name="Line 192"/>
            <p:cNvSpPr>
              <a:spLocks noChangeShapeType="1"/>
            </p:cNvSpPr>
            <p:nvPr/>
          </p:nvSpPr>
          <p:spPr bwMode="auto">
            <a:xfrm flipV="1">
              <a:off x="1578" y="3564"/>
              <a:ext cx="1" cy="54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193" name="Line 193"/>
            <p:cNvSpPr>
              <a:spLocks noChangeShapeType="1"/>
            </p:cNvSpPr>
            <p:nvPr/>
          </p:nvSpPr>
          <p:spPr bwMode="auto">
            <a:xfrm flipV="1">
              <a:off x="1578" y="3564"/>
              <a:ext cx="1" cy="54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194" name="Line 194"/>
            <p:cNvSpPr>
              <a:spLocks noChangeShapeType="1"/>
            </p:cNvSpPr>
            <p:nvPr/>
          </p:nvSpPr>
          <p:spPr bwMode="auto">
            <a:xfrm flipV="1">
              <a:off x="1578" y="3564"/>
              <a:ext cx="1" cy="54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195" name="Line 195"/>
            <p:cNvSpPr>
              <a:spLocks noChangeShapeType="1"/>
            </p:cNvSpPr>
            <p:nvPr/>
          </p:nvSpPr>
          <p:spPr bwMode="auto">
            <a:xfrm flipV="1">
              <a:off x="1578" y="3564"/>
              <a:ext cx="1" cy="54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196" name="Line 196"/>
            <p:cNvSpPr>
              <a:spLocks noChangeShapeType="1"/>
            </p:cNvSpPr>
            <p:nvPr/>
          </p:nvSpPr>
          <p:spPr bwMode="auto">
            <a:xfrm flipV="1">
              <a:off x="1578" y="3564"/>
              <a:ext cx="1" cy="54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197" name="Line 197"/>
            <p:cNvSpPr>
              <a:spLocks noChangeShapeType="1"/>
            </p:cNvSpPr>
            <p:nvPr/>
          </p:nvSpPr>
          <p:spPr bwMode="auto">
            <a:xfrm flipV="1">
              <a:off x="1578" y="3564"/>
              <a:ext cx="1" cy="54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198" name="Line 198"/>
            <p:cNvSpPr>
              <a:spLocks noChangeShapeType="1"/>
            </p:cNvSpPr>
            <p:nvPr/>
          </p:nvSpPr>
          <p:spPr bwMode="auto">
            <a:xfrm flipV="1">
              <a:off x="1578" y="3564"/>
              <a:ext cx="1" cy="54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199" name="Line 199"/>
            <p:cNvSpPr>
              <a:spLocks noChangeShapeType="1"/>
            </p:cNvSpPr>
            <p:nvPr/>
          </p:nvSpPr>
          <p:spPr bwMode="auto">
            <a:xfrm flipV="1">
              <a:off x="1578" y="3564"/>
              <a:ext cx="1" cy="54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200" name="Line 200"/>
            <p:cNvSpPr>
              <a:spLocks noChangeShapeType="1"/>
            </p:cNvSpPr>
            <p:nvPr/>
          </p:nvSpPr>
          <p:spPr bwMode="auto">
            <a:xfrm flipV="1">
              <a:off x="1578" y="3564"/>
              <a:ext cx="1" cy="54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201" name="Line 201"/>
            <p:cNvSpPr>
              <a:spLocks noChangeShapeType="1"/>
            </p:cNvSpPr>
            <p:nvPr/>
          </p:nvSpPr>
          <p:spPr bwMode="auto">
            <a:xfrm flipV="1">
              <a:off x="1578" y="3564"/>
              <a:ext cx="1" cy="54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202" name="Line 202"/>
            <p:cNvSpPr>
              <a:spLocks noChangeShapeType="1"/>
            </p:cNvSpPr>
            <p:nvPr/>
          </p:nvSpPr>
          <p:spPr bwMode="auto">
            <a:xfrm flipV="1">
              <a:off x="1578" y="3564"/>
              <a:ext cx="1" cy="54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203" name="Line 203"/>
            <p:cNvSpPr>
              <a:spLocks noChangeShapeType="1"/>
            </p:cNvSpPr>
            <p:nvPr/>
          </p:nvSpPr>
          <p:spPr bwMode="auto">
            <a:xfrm flipV="1">
              <a:off x="1578" y="3564"/>
              <a:ext cx="1" cy="54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</p:grpSp>
      <p:grpSp>
        <p:nvGrpSpPr>
          <p:cNvPr id="204" name="Group 204"/>
          <p:cNvGrpSpPr>
            <a:grpSpLocks/>
          </p:cNvGrpSpPr>
          <p:nvPr/>
        </p:nvGrpSpPr>
        <p:grpSpPr bwMode="auto">
          <a:xfrm>
            <a:off x="2533650" y="5529263"/>
            <a:ext cx="728663" cy="215900"/>
            <a:chOff x="1596" y="3483"/>
            <a:chExt cx="459" cy="136"/>
          </a:xfrm>
        </p:grpSpPr>
        <p:sp>
          <p:nvSpPr>
            <p:cNvPr id="205" name="Line 205"/>
            <p:cNvSpPr>
              <a:spLocks noChangeShapeType="1"/>
            </p:cNvSpPr>
            <p:nvPr/>
          </p:nvSpPr>
          <p:spPr bwMode="auto">
            <a:xfrm>
              <a:off x="1596" y="3618"/>
              <a:ext cx="1" cy="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206" name="Line 206"/>
            <p:cNvSpPr>
              <a:spLocks noChangeShapeType="1"/>
            </p:cNvSpPr>
            <p:nvPr/>
          </p:nvSpPr>
          <p:spPr bwMode="auto">
            <a:xfrm>
              <a:off x="1596" y="3609"/>
              <a:ext cx="1" cy="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207" name="Line 207"/>
            <p:cNvSpPr>
              <a:spLocks noChangeShapeType="1"/>
            </p:cNvSpPr>
            <p:nvPr/>
          </p:nvSpPr>
          <p:spPr bwMode="auto">
            <a:xfrm flipV="1">
              <a:off x="1596" y="3564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208" name="Line 208"/>
            <p:cNvSpPr>
              <a:spLocks noChangeShapeType="1"/>
            </p:cNvSpPr>
            <p:nvPr/>
          </p:nvSpPr>
          <p:spPr bwMode="auto">
            <a:xfrm flipV="1">
              <a:off x="1596" y="3564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209" name="Line 209"/>
            <p:cNvSpPr>
              <a:spLocks noChangeShapeType="1"/>
            </p:cNvSpPr>
            <p:nvPr/>
          </p:nvSpPr>
          <p:spPr bwMode="auto">
            <a:xfrm flipV="1">
              <a:off x="1596" y="3564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210" name="Line 210"/>
            <p:cNvSpPr>
              <a:spLocks noChangeShapeType="1"/>
            </p:cNvSpPr>
            <p:nvPr/>
          </p:nvSpPr>
          <p:spPr bwMode="auto">
            <a:xfrm flipV="1">
              <a:off x="1596" y="3564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211" name="Line 211"/>
            <p:cNvSpPr>
              <a:spLocks noChangeShapeType="1"/>
            </p:cNvSpPr>
            <p:nvPr/>
          </p:nvSpPr>
          <p:spPr bwMode="auto">
            <a:xfrm flipV="1">
              <a:off x="1596" y="3564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212" name="Line 212"/>
            <p:cNvSpPr>
              <a:spLocks noChangeShapeType="1"/>
            </p:cNvSpPr>
            <p:nvPr/>
          </p:nvSpPr>
          <p:spPr bwMode="auto">
            <a:xfrm flipV="1">
              <a:off x="1596" y="3564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213" name="Line 213"/>
            <p:cNvSpPr>
              <a:spLocks noChangeShapeType="1"/>
            </p:cNvSpPr>
            <p:nvPr/>
          </p:nvSpPr>
          <p:spPr bwMode="auto">
            <a:xfrm flipV="1">
              <a:off x="1596" y="3564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214" name="Line 214"/>
            <p:cNvSpPr>
              <a:spLocks noChangeShapeType="1"/>
            </p:cNvSpPr>
            <p:nvPr/>
          </p:nvSpPr>
          <p:spPr bwMode="auto">
            <a:xfrm flipV="1">
              <a:off x="1596" y="3564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215" name="Line 215"/>
            <p:cNvSpPr>
              <a:spLocks noChangeShapeType="1"/>
            </p:cNvSpPr>
            <p:nvPr/>
          </p:nvSpPr>
          <p:spPr bwMode="auto">
            <a:xfrm flipV="1">
              <a:off x="1596" y="3564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216" name="Line 216"/>
            <p:cNvSpPr>
              <a:spLocks noChangeShapeType="1"/>
            </p:cNvSpPr>
            <p:nvPr/>
          </p:nvSpPr>
          <p:spPr bwMode="auto">
            <a:xfrm flipV="1">
              <a:off x="1596" y="3564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217" name="Line 217"/>
            <p:cNvSpPr>
              <a:spLocks noChangeShapeType="1"/>
            </p:cNvSpPr>
            <p:nvPr/>
          </p:nvSpPr>
          <p:spPr bwMode="auto">
            <a:xfrm flipV="1">
              <a:off x="1596" y="3564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218" name="Line 218"/>
            <p:cNvSpPr>
              <a:spLocks noChangeShapeType="1"/>
            </p:cNvSpPr>
            <p:nvPr/>
          </p:nvSpPr>
          <p:spPr bwMode="auto">
            <a:xfrm flipV="1">
              <a:off x="1596" y="3564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219" name="Line 219"/>
            <p:cNvSpPr>
              <a:spLocks noChangeShapeType="1"/>
            </p:cNvSpPr>
            <p:nvPr/>
          </p:nvSpPr>
          <p:spPr bwMode="auto">
            <a:xfrm flipV="1">
              <a:off x="1596" y="3564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220" name="Line 220"/>
            <p:cNvSpPr>
              <a:spLocks noChangeShapeType="1"/>
            </p:cNvSpPr>
            <p:nvPr/>
          </p:nvSpPr>
          <p:spPr bwMode="auto">
            <a:xfrm flipV="1">
              <a:off x="1596" y="3564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221" name="Line 221"/>
            <p:cNvSpPr>
              <a:spLocks noChangeShapeType="1"/>
            </p:cNvSpPr>
            <p:nvPr/>
          </p:nvSpPr>
          <p:spPr bwMode="auto">
            <a:xfrm flipV="1">
              <a:off x="1596" y="3564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222" name="Line 222"/>
            <p:cNvSpPr>
              <a:spLocks noChangeShapeType="1"/>
            </p:cNvSpPr>
            <p:nvPr/>
          </p:nvSpPr>
          <p:spPr bwMode="auto">
            <a:xfrm flipV="1">
              <a:off x="1596" y="3564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223" name="Line 223"/>
            <p:cNvSpPr>
              <a:spLocks noChangeShapeType="1"/>
            </p:cNvSpPr>
            <p:nvPr/>
          </p:nvSpPr>
          <p:spPr bwMode="auto">
            <a:xfrm flipV="1">
              <a:off x="1596" y="3564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224" name="Line 224"/>
            <p:cNvSpPr>
              <a:spLocks noChangeShapeType="1"/>
            </p:cNvSpPr>
            <p:nvPr/>
          </p:nvSpPr>
          <p:spPr bwMode="auto">
            <a:xfrm flipV="1">
              <a:off x="1614" y="3564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225" name="Line 225"/>
            <p:cNvSpPr>
              <a:spLocks noChangeShapeType="1"/>
            </p:cNvSpPr>
            <p:nvPr/>
          </p:nvSpPr>
          <p:spPr bwMode="auto">
            <a:xfrm flipV="1">
              <a:off x="1614" y="3564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226" name="Line 226"/>
            <p:cNvSpPr>
              <a:spLocks noChangeShapeType="1"/>
            </p:cNvSpPr>
            <p:nvPr/>
          </p:nvSpPr>
          <p:spPr bwMode="auto">
            <a:xfrm flipV="1">
              <a:off x="1614" y="3564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227" name="Line 227"/>
            <p:cNvSpPr>
              <a:spLocks noChangeShapeType="1"/>
            </p:cNvSpPr>
            <p:nvPr/>
          </p:nvSpPr>
          <p:spPr bwMode="auto">
            <a:xfrm flipV="1">
              <a:off x="1623" y="3564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228" name="Line 228"/>
            <p:cNvSpPr>
              <a:spLocks noChangeShapeType="1"/>
            </p:cNvSpPr>
            <p:nvPr/>
          </p:nvSpPr>
          <p:spPr bwMode="auto">
            <a:xfrm flipV="1">
              <a:off x="1623" y="3564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229" name="Line 229"/>
            <p:cNvSpPr>
              <a:spLocks noChangeShapeType="1"/>
            </p:cNvSpPr>
            <p:nvPr/>
          </p:nvSpPr>
          <p:spPr bwMode="auto">
            <a:xfrm flipV="1">
              <a:off x="1623" y="3564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230" name="Line 230"/>
            <p:cNvSpPr>
              <a:spLocks noChangeShapeType="1"/>
            </p:cNvSpPr>
            <p:nvPr/>
          </p:nvSpPr>
          <p:spPr bwMode="auto">
            <a:xfrm flipV="1">
              <a:off x="1623" y="3564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231" name="Line 231"/>
            <p:cNvSpPr>
              <a:spLocks noChangeShapeType="1"/>
            </p:cNvSpPr>
            <p:nvPr/>
          </p:nvSpPr>
          <p:spPr bwMode="auto">
            <a:xfrm flipV="1">
              <a:off x="1623" y="3564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232" name="Line 232"/>
            <p:cNvSpPr>
              <a:spLocks noChangeShapeType="1"/>
            </p:cNvSpPr>
            <p:nvPr/>
          </p:nvSpPr>
          <p:spPr bwMode="auto">
            <a:xfrm flipV="1">
              <a:off x="1623" y="3564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233" name="Line 233"/>
            <p:cNvSpPr>
              <a:spLocks noChangeShapeType="1"/>
            </p:cNvSpPr>
            <p:nvPr/>
          </p:nvSpPr>
          <p:spPr bwMode="auto">
            <a:xfrm flipV="1">
              <a:off x="1623" y="3564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234" name="Line 234"/>
            <p:cNvSpPr>
              <a:spLocks noChangeShapeType="1"/>
            </p:cNvSpPr>
            <p:nvPr/>
          </p:nvSpPr>
          <p:spPr bwMode="auto">
            <a:xfrm flipV="1">
              <a:off x="1623" y="3564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235" name="Line 235"/>
            <p:cNvSpPr>
              <a:spLocks noChangeShapeType="1"/>
            </p:cNvSpPr>
            <p:nvPr/>
          </p:nvSpPr>
          <p:spPr bwMode="auto">
            <a:xfrm flipV="1">
              <a:off x="1623" y="3564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236" name="Line 236"/>
            <p:cNvSpPr>
              <a:spLocks noChangeShapeType="1"/>
            </p:cNvSpPr>
            <p:nvPr/>
          </p:nvSpPr>
          <p:spPr bwMode="auto">
            <a:xfrm flipV="1">
              <a:off x="1623" y="3564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237" name="Line 237"/>
            <p:cNvSpPr>
              <a:spLocks noChangeShapeType="1"/>
            </p:cNvSpPr>
            <p:nvPr/>
          </p:nvSpPr>
          <p:spPr bwMode="auto">
            <a:xfrm flipV="1">
              <a:off x="1623" y="3564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238" name="Line 238"/>
            <p:cNvSpPr>
              <a:spLocks noChangeShapeType="1"/>
            </p:cNvSpPr>
            <p:nvPr/>
          </p:nvSpPr>
          <p:spPr bwMode="auto">
            <a:xfrm flipV="1">
              <a:off x="1641" y="3564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239" name="Line 239"/>
            <p:cNvSpPr>
              <a:spLocks noChangeShapeType="1"/>
            </p:cNvSpPr>
            <p:nvPr/>
          </p:nvSpPr>
          <p:spPr bwMode="auto">
            <a:xfrm flipV="1">
              <a:off x="1641" y="3564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240" name="Line 240"/>
            <p:cNvSpPr>
              <a:spLocks noChangeShapeType="1"/>
            </p:cNvSpPr>
            <p:nvPr/>
          </p:nvSpPr>
          <p:spPr bwMode="auto">
            <a:xfrm flipV="1">
              <a:off x="1641" y="3564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241" name="Line 241"/>
            <p:cNvSpPr>
              <a:spLocks noChangeShapeType="1"/>
            </p:cNvSpPr>
            <p:nvPr/>
          </p:nvSpPr>
          <p:spPr bwMode="auto">
            <a:xfrm flipV="1">
              <a:off x="1641" y="3564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242" name="Line 242"/>
            <p:cNvSpPr>
              <a:spLocks noChangeShapeType="1"/>
            </p:cNvSpPr>
            <p:nvPr/>
          </p:nvSpPr>
          <p:spPr bwMode="auto">
            <a:xfrm flipV="1">
              <a:off x="1641" y="3564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243" name="Line 243"/>
            <p:cNvSpPr>
              <a:spLocks noChangeShapeType="1"/>
            </p:cNvSpPr>
            <p:nvPr/>
          </p:nvSpPr>
          <p:spPr bwMode="auto">
            <a:xfrm flipV="1">
              <a:off x="1641" y="3564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244" name="Line 244"/>
            <p:cNvSpPr>
              <a:spLocks noChangeShapeType="1"/>
            </p:cNvSpPr>
            <p:nvPr/>
          </p:nvSpPr>
          <p:spPr bwMode="auto">
            <a:xfrm flipV="1">
              <a:off x="1641" y="3564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245" name="Line 245"/>
            <p:cNvSpPr>
              <a:spLocks noChangeShapeType="1"/>
            </p:cNvSpPr>
            <p:nvPr/>
          </p:nvSpPr>
          <p:spPr bwMode="auto">
            <a:xfrm flipV="1">
              <a:off x="1641" y="3564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246" name="Line 246"/>
            <p:cNvSpPr>
              <a:spLocks noChangeShapeType="1"/>
            </p:cNvSpPr>
            <p:nvPr/>
          </p:nvSpPr>
          <p:spPr bwMode="auto">
            <a:xfrm flipV="1">
              <a:off x="1641" y="3564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247" name="Line 247"/>
            <p:cNvSpPr>
              <a:spLocks noChangeShapeType="1"/>
            </p:cNvSpPr>
            <p:nvPr/>
          </p:nvSpPr>
          <p:spPr bwMode="auto">
            <a:xfrm flipV="1">
              <a:off x="1641" y="3564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248" name="Line 248"/>
            <p:cNvSpPr>
              <a:spLocks noChangeShapeType="1"/>
            </p:cNvSpPr>
            <p:nvPr/>
          </p:nvSpPr>
          <p:spPr bwMode="auto">
            <a:xfrm flipV="1">
              <a:off x="1641" y="3564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249" name="Line 249"/>
            <p:cNvSpPr>
              <a:spLocks noChangeShapeType="1"/>
            </p:cNvSpPr>
            <p:nvPr/>
          </p:nvSpPr>
          <p:spPr bwMode="auto">
            <a:xfrm flipV="1">
              <a:off x="1641" y="3564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250" name="Line 250"/>
            <p:cNvSpPr>
              <a:spLocks noChangeShapeType="1"/>
            </p:cNvSpPr>
            <p:nvPr/>
          </p:nvSpPr>
          <p:spPr bwMode="auto">
            <a:xfrm flipV="1">
              <a:off x="1641" y="3564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251" name="Line 251"/>
            <p:cNvSpPr>
              <a:spLocks noChangeShapeType="1"/>
            </p:cNvSpPr>
            <p:nvPr/>
          </p:nvSpPr>
          <p:spPr bwMode="auto">
            <a:xfrm flipV="1">
              <a:off x="1641" y="3564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252" name="Line 252"/>
            <p:cNvSpPr>
              <a:spLocks noChangeShapeType="1"/>
            </p:cNvSpPr>
            <p:nvPr/>
          </p:nvSpPr>
          <p:spPr bwMode="auto">
            <a:xfrm flipV="1">
              <a:off x="1659" y="3564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253" name="Line 253"/>
            <p:cNvSpPr>
              <a:spLocks noChangeShapeType="1"/>
            </p:cNvSpPr>
            <p:nvPr/>
          </p:nvSpPr>
          <p:spPr bwMode="auto">
            <a:xfrm flipV="1">
              <a:off x="1668" y="3564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254" name="Line 254"/>
            <p:cNvSpPr>
              <a:spLocks noChangeShapeType="1"/>
            </p:cNvSpPr>
            <p:nvPr/>
          </p:nvSpPr>
          <p:spPr bwMode="auto">
            <a:xfrm flipV="1">
              <a:off x="1668" y="3564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255" name="Line 255"/>
            <p:cNvSpPr>
              <a:spLocks noChangeShapeType="1"/>
            </p:cNvSpPr>
            <p:nvPr/>
          </p:nvSpPr>
          <p:spPr bwMode="auto">
            <a:xfrm flipV="1">
              <a:off x="1668" y="3564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256" name="Line 256"/>
            <p:cNvSpPr>
              <a:spLocks noChangeShapeType="1"/>
            </p:cNvSpPr>
            <p:nvPr/>
          </p:nvSpPr>
          <p:spPr bwMode="auto">
            <a:xfrm flipV="1">
              <a:off x="1668" y="3564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257" name="Line 257"/>
            <p:cNvSpPr>
              <a:spLocks noChangeShapeType="1"/>
            </p:cNvSpPr>
            <p:nvPr/>
          </p:nvSpPr>
          <p:spPr bwMode="auto">
            <a:xfrm flipV="1">
              <a:off x="1668" y="3564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258" name="Line 258"/>
            <p:cNvSpPr>
              <a:spLocks noChangeShapeType="1"/>
            </p:cNvSpPr>
            <p:nvPr/>
          </p:nvSpPr>
          <p:spPr bwMode="auto">
            <a:xfrm flipV="1">
              <a:off x="1668" y="3564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259" name="Line 259"/>
            <p:cNvSpPr>
              <a:spLocks noChangeShapeType="1"/>
            </p:cNvSpPr>
            <p:nvPr/>
          </p:nvSpPr>
          <p:spPr bwMode="auto">
            <a:xfrm flipV="1">
              <a:off x="1668" y="3564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260" name="Line 260"/>
            <p:cNvSpPr>
              <a:spLocks noChangeShapeType="1"/>
            </p:cNvSpPr>
            <p:nvPr/>
          </p:nvSpPr>
          <p:spPr bwMode="auto">
            <a:xfrm flipV="1">
              <a:off x="1668" y="3564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261" name="Line 261"/>
            <p:cNvSpPr>
              <a:spLocks noChangeShapeType="1"/>
            </p:cNvSpPr>
            <p:nvPr/>
          </p:nvSpPr>
          <p:spPr bwMode="auto">
            <a:xfrm flipV="1">
              <a:off x="1668" y="3564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262" name="Line 262"/>
            <p:cNvSpPr>
              <a:spLocks noChangeShapeType="1"/>
            </p:cNvSpPr>
            <p:nvPr/>
          </p:nvSpPr>
          <p:spPr bwMode="auto">
            <a:xfrm flipV="1">
              <a:off x="1668" y="3564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263" name="Line 263"/>
            <p:cNvSpPr>
              <a:spLocks noChangeShapeType="1"/>
            </p:cNvSpPr>
            <p:nvPr/>
          </p:nvSpPr>
          <p:spPr bwMode="auto">
            <a:xfrm flipV="1">
              <a:off x="1668" y="3564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264" name="Line 264"/>
            <p:cNvSpPr>
              <a:spLocks noChangeShapeType="1"/>
            </p:cNvSpPr>
            <p:nvPr/>
          </p:nvSpPr>
          <p:spPr bwMode="auto">
            <a:xfrm flipV="1">
              <a:off x="1686" y="3564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265" name="Line 265"/>
            <p:cNvSpPr>
              <a:spLocks noChangeShapeType="1"/>
            </p:cNvSpPr>
            <p:nvPr/>
          </p:nvSpPr>
          <p:spPr bwMode="auto">
            <a:xfrm flipV="1">
              <a:off x="1686" y="3564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266" name="Line 266"/>
            <p:cNvSpPr>
              <a:spLocks noChangeShapeType="1"/>
            </p:cNvSpPr>
            <p:nvPr/>
          </p:nvSpPr>
          <p:spPr bwMode="auto">
            <a:xfrm flipV="1">
              <a:off x="1686" y="3564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267" name="Line 267"/>
            <p:cNvSpPr>
              <a:spLocks noChangeShapeType="1"/>
            </p:cNvSpPr>
            <p:nvPr/>
          </p:nvSpPr>
          <p:spPr bwMode="auto">
            <a:xfrm flipV="1">
              <a:off x="1686" y="3564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268" name="Line 268"/>
            <p:cNvSpPr>
              <a:spLocks noChangeShapeType="1"/>
            </p:cNvSpPr>
            <p:nvPr/>
          </p:nvSpPr>
          <p:spPr bwMode="auto">
            <a:xfrm flipV="1">
              <a:off x="1686" y="3564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269" name="Line 269"/>
            <p:cNvSpPr>
              <a:spLocks noChangeShapeType="1"/>
            </p:cNvSpPr>
            <p:nvPr/>
          </p:nvSpPr>
          <p:spPr bwMode="auto">
            <a:xfrm flipV="1">
              <a:off x="1686" y="3564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270" name="Line 270"/>
            <p:cNvSpPr>
              <a:spLocks noChangeShapeType="1"/>
            </p:cNvSpPr>
            <p:nvPr/>
          </p:nvSpPr>
          <p:spPr bwMode="auto">
            <a:xfrm flipV="1">
              <a:off x="1686" y="3564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271" name="Line 271"/>
            <p:cNvSpPr>
              <a:spLocks noChangeShapeType="1"/>
            </p:cNvSpPr>
            <p:nvPr/>
          </p:nvSpPr>
          <p:spPr bwMode="auto">
            <a:xfrm flipV="1">
              <a:off x="1686" y="3564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272" name="Line 272"/>
            <p:cNvSpPr>
              <a:spLocks noChangeShapeType="1"/>
            </p:cNvSpPr>
            <p:nvPr/>
          </p:nvSpPr>
          <p:spPr bwMode="auto">
            <a:xfrm flipV="1">
              <a:off x="1686" y="3564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273" name="Line 273"/>
            <p:cNvSpPr>
              <a:spLocks noChangeShapeType="1"/>
            </p:cNvSpPr>
            <p:nvPr/>
          </p:nvSpPr>
          <p:spPr bwMode="auto">
            <a:xfrm flipV="1">
              <a:off x="1686" y="3564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274" name="Line 274"/>
            <p:cNvSpPr>
              <a:spLocks noChangeShapeType="1"/>
            </p:cNvSpPr>
            <p:nvPr/>
          </p:nvSpPr>
          <p:spPr bwMode="auto">
            <a:xfrm flipV="1">
              <a:off x="1686" y="3564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275" name="Line 275"/>
            <p:cNvSpPr>
              <a:spLocks noChangeShapeType="1"/>
            </p:cNvSpPr>
            <p:nvPr/>
          </p:nvSpPr>
          <p:spPr bwMode="auto">
            <a:xfrm flipV="1">
              <a:off x="1686" y="3564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276" name="Line 276"/>
            <p:cNvSpPr>
              <a:spLocks noChangeShapeType="1"/>
            </p:cNvSpPr>
            <p:nvPr/>
          </p:nvSpPr>
          <p:spPr bwMode="auto">
            <a:xfrm flipV="1">
              <a:off x="1686" y="3564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277" name="Line 277"/>
            <p:cNvSpPr>
              <a:spLocks noChangeShapeType="1"/>
            </p:cNvSpPr>
            <p:nvPr/>
          </p:nvSpPr>
          <p:spPr bwMode="auto">
            <a:xfrm flipV="1">
              <a:off x="1704" y="3564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278" name="Line 278"/>
            <p:cNvSpPr>
              <a:spLocks noChangeShapeType="1"/>
            </p:cNvSpPr>
            <p:nvPr/>
          </p:nvSpPr>
          <p:spPr bwMode="auto">
            <a:xfrm flipV="1">
              <a:off x="1704" y="3564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279" name="Line 279"/>
            <p:cNvSpPr>
              <a:spLocks noChangeShapeType="1"/>
            </p:cNvSpPr>
            <p:nvPr/>
          </p:nvSpPr>
          <p:spPr bwMode="auto">
            <a:xfrm flipV="1">
              <a:off x="1704" y="3564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280" name="Line 280"/>
            <p:cNvSpPr>
              <a:spLocks noChangeShapeType="1"/>
            </p:cNvSpPr>
            <p:nvPr/>
          </p:nvSpPr>
          <p:spPr bwMode="auto">
            <a:xfrm flipV="1">
              <a:off x="1704" y="3564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281" name="Line 281"/>
            <p:cNvSpPr>
              <a:spLocks noChangeShapeType="1"/>
            </p:cNvSpPr>
            <p:nvPr/>
          </p:nvSpPr>
          <p:spPr bwMode="auto">
            <a:xfrm flipV="1">
              <a:off x="1713" y="3564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282" name="Line 282"/>
            <p:cNvSpPr>
              <a:spLocks noChangeShapeType="1"/>
            </p:cNvSpPr>
            <p:nvPr/>
          </p:nvSpPr>
          <p:spPr bwMode="auto">
            <a:xfrm flipV="1">
              <a:off x="1730" y="3564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283" name="Line 283"/>
            <p:cNvSpPr>
              <a:spLocks noChangeShapeType="1"/>
            </p:cNvSpPr>
            <p:nvPr/>
          </p:nvSpPr>
          <p:spPr bwMode="auto">
            <a:xfrm flipV="1">
              <a:off x="1730" y="3564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284" name="Line 284"/>
            <p:cNvSpPr>
              <a:spLocks noChangeShapeType="1"/>
            </p:cNvSpPr>
            <p:nvPr/>
          </p:nvSpPr>
          <p:spPr bwMode="auto">
            <a:xfrm flipV="1">
              <a:off x="1730" y="3564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285" name="Line 285"/>
            <p:cNvSpPr>
              <a:spLocks noChangeShapeType="1"/>
            </p:cNvSpPr>
            <p:nvPr/>
          </p:nvSpPr>
          <p:spPr bwMode="auto">
            <a:xfrm flipV="1">
              <a:off x="1730" y="3564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286" name="Line 286"/>
            <p:cNvSpPr>
              <a:spLocks noChangeShapeType="1"/>
            </p:cNvSpPr>
            <p:nvPr/>
          </p:nvSpPr>
          <p:spPr bwMode="auto">
            <a:xfrm flipV="1">
              <a:off x="1730" y="3564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287" name="Line 287"/>
            <p:cNvSpPr>
              <a:spLocks noChangeShapeType="1"/>
            </p:cNvSpPr>
            <p:nvPr/>
          </p:nvSpPr>
          <p:spPr bwMode="auto">
            <a:xfrm flipV="1">
              <a:off x="1730" y="3564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288" name="Line 288"/>
            <p:cNvSpPr>
              <a:spLocks noChangeShapeType="1"/>
            </p:cNvSpPr>
            <p:nvPr/>
          </p:nvSpPr>
          <p:spPr bwMode="auto">
            <a:xfrm>
              <a:off x="1730" y="3609"/>
              <a:ext cx="1" cy="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289" name="Line 289"/>
            <p:cNvSpPr>
              <a:spLocks noChangeShapeType="1"/>
            </p:cNvSpPr>
            <p:nvPr/>
          </p:nvSpPr>
          <p:spPr bwMode="auto">
            <a:xfrm>
              <a:off x="1730" y="3600"/>
              <a:ext cx="1" cy="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290" name="Line 290"/>
            <p:cNvSpPr>
              <a:spLocks noChangeShapeType="1"/>
            </p:cNvSpPr>
            <p:nvPr/>
          </p:nvSpPr>
          <p:spPr bwMode="auto">
            <a:xfrm flipV="1">
              <a:off x="1730" y="3555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291" name="Line 291"/>
            <p:cNvSpPr>
              <a:spLocks noChangeShapeType="1"/>
            </p:cNvSpPr>
            <p:nvPr/>
          </p:nvSpPr>
          <p:spPr bwMode="auto">
            <a:xfrm>
              <a:off x="1748" y="3600"/>
              <a:ext cx="1" cy="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292" name="Line 292"/>
            <p:cNvSpPr>
              <a:spLocks noChangeShapeType="1"/>
            </p:cNvSpPr>
            <p:nvPr/>
          </p:nvSpPr>
          <p:spPr bwMode="auto">
            <a:xfrm>
              <a:off x="1748" y="3591"/>
              <a:ext cx="1" cy="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293" name="Line 293"/>
            <p:cNvSpPr>
              <a:spLocks noChangeShapeType="1"/>
            </p:cNvSpPr>
            <p:nvPr/>
          </p:nvSpPr>
          <p:spPr bwMode="auto">
            <a:xfrm flipV="1">
              <a:off x="1748" y="3546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294" name="Line 294"/>
            <p:cNvSpPr>
              <a:spLocks noChangeShapeType="1"/>
            </p:cNvSpPr>
            <p:nvPr/>
          </p:nvSpPr>
          <p:spPr bwMode="auto">
            <a:xfrm flipV="1">
              <a:off x="1775" y="3546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295" name="Line 295"/>
            <p:cNvSpPr>
              <a:spLocks noChangeShapeType="1"/>
            </p:cNvSpPr>
            <p:nvPr/>
          </p:nvSpPr>
          <p:spPr bwMode="auto">
            <a:xfrm flipV="1">
              <a:off x="1775" y="3546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296" name="Line 296"/>
            <p:cNvSpPr>
              <a:spLocks noChangeShapeType="1"/>
            </p:cNvSpPr>
            <p:nvPr/>
          </p:nvSpPr>
          <p:spPr bwMode="auto">
            <a:xfrm flipV="1">
              <a:off x="1775" y="3546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297" name="Line 297"/>
            <p:cNvSpPr>
              <a:spLocks noChangeShapeType="1"/>
            </p:cNvSpPr>
            <p:nvPr/>
          </p:nvSpPr>
          <p:spPr bwMode="auto">
            <a:xfrm flipV="1">
              <a:off x="1775" y="3546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298" name="Line 298"/>
            <p:cNvSpPr>
              <a:spLocks noChangeShapeType="1"/>
            </p:cNvSpPr>
            <p:nvPr/>
          </p:nvSpPr>
          <p:spPr bwMode="auto">
            <a:xfrm flipV="1">
              <a:off x="1775" y="3546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299" name="Line 299"/>
            <p:cNvSpPr>
              <a:spLocks noChangeShapeType="1"/>
            </p:cNvSpPr>
            <p:nvPr/>
          </p:nvSpPr>
          <p:spPr bwMode="auto">
            <a:xfrm flipV="1">
              <a:off x="1775" y="3546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300" name="Line 300"/>
            <p:cNvSpPr>
              <a:spLocks noChangeShapeType="1"/>
            </p:cNvSpPr>
            <p:nvPr/>
          </p:nvSpPr>
          <p:spPr bwMode="auto">
            <a:xfrm flipV="1">
              <a:off x="1775" y="3546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301" name="Line 301"/>
            <p:cNvSpPr>
              <a:spLocks noChangeShapeType="1"/>
            </p:cNvSpPr>
            <p:nvPr/>
          </p:nvSpPr>
          <p:spPr bwMode="auto">
            <a:xfrm flipV="1">
              <a:off x="1793" y="3546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302" name="Line 302"/>
            <p:cNvSpPr>
              <a:spLocks noChangeShapeType="1"/>
            </p:cNvSpPr>
            <p:nvPr/>
          </p:nvSpPr>
          <p:spPr bwMode="auto">
            <a:xfrm flipV="1">
              <a:off x="1793" y="3546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303" name="Line 303"/>
            <p:cNvSpPr>
              <a:spLocks noChangeShapeType="1"/>
            </p:cNvSpPr>
            <p:nvPr/>
          </p:nvSpPr>
          <p:spPr bwMode="auto">
            <a:xfrm flipV="1">
              <a:off x="1793" y="3546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304" name="Line 304"/>
            <p:cNvSpPr>
              <a:spLocks noChangeShapeType="1"/>
            </p:cNvSpPr>
            <p:nvPr/>
          </p:nvSpPr>
          <p:spPr bwMode="auto">
            <a:xfrm flipV="1">
              <a:off x="1793" y="3546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305" name="Line 305"/>
            <p:cNvSpPr>
              <a:spLocks noChangeShapeType="1"/>
            </p:cNvSpPr>
            <p:nvPr/>
          </p:nvSpPr>
          <p:spPr bwMode="auto">
            <a:xfrm flipV="1">
              <a:off x="1793" y="3546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306" name="Line 306"/>
            <p:cNvSpPr>
              <a:spLocks noChangeShapeType="1"/>
            </p:cNvSpPr>
            <p:nvPr/>
          </p:nvSpPr>
          <p:spPr bwMode="auto">
            <a:xfrm flipV="1">
              <a:off x="1793" y="3546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307" name="Line 307"/>
            <p:cNvSpPr>
              <a:spLocks noChangeShapeType="1"/>
            </p:cNvSpPr>
            <p:nvPr/>
          </p:nvSpPr>
          <p:spPr bwMode="auto">
            <a:xfrm flipV="1">
              <a:off x="1793" y="3546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308" name="Line 308"/>
            <p:cNvSpPr>
              <a:spLocks noChangeShapeType="1"/>
            </p:cNvSpPr>
            <p:nvPr/>
          </p:nvSpPr>
          <p:spPr bwMode="auto">
            <a:xfrm flipV="1">
              <a:off x="1793" y="3546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309" name="Line 309"/>
            <p:cNvSpPr>
              <a:spLocks noChangeShapeType="1"/>
            </p:cNvSpPr>
            <p:nvPr/>
          </p:nvSpPr>
          <p:spPr bwMode="auto">
            <a:xfrm flipV="1">
              <a:off x="1793" y="3546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310" name="Line 310"/>
            <p:cNvSpPr>
              <a:spLocks noChangeShapeType="1"/>
            </p:cNvSpPr>
            <p:nvPr/>
          </p:nvSpPr>
          <p:spPr bwMode="auto">
            <a:xfrm flipV="1">
              <a:off x="1793" y="3546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311" name="Line 311"/>
            <p:cNvSpPr>
              <a:spLocks noChangeShapeType="1"/>
            </p:cNvSpPr>
            <p:nvPr/>
          </p:nvSpPr>
          <p:spPr bwMode="auto">
            <a:xfrm flipV="1">
              <a:off x="1811" y="3546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312" name="Line 312"/>
            <p:cNvSpPr>
              <a:spLocks noChangeShapeType="1"/>
            </p:cNvSpPr>
            <p:nvPr/>
          </p:nvSpPr>
          <p:spPr bwMode="auto">
            <a:xfrm flipV="1">
              <a:off x="1811" y="3546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313" name="Line 313"/>
            <p:cNvSpPr>
              <a:spLocks noChangeShapeType="1"/>
            </p:cNvSpPr>
            <p:nvPr/>
          </p:nvSpPr>
          <p:spPr bwMode="auto">
            <a:xfrm flipV="1">
              <a:off x="1820" y="3546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314" name="Line 314"/>
            <p:cNvSpPr>
              <a:spLocks noChangeShapeType="1"/>
            </p:cNvSpPr>
            <p:nvPr/>
          </p:nvSpPr>
          <p:spPr bwMode="auto">
            <a:xfrm flipV="1">
              <a:off x="1820" y="3546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315" name="Line 315"/>
            <p:cNvSpPr>
              <a:spLocks noChangeShapeType="1"/>
            </p:cNvSpPr>
            <p:nvPr/>
          </p:nvSpPr>
          <p:spPr bwMode="auto">
            <a:xfrm flipV="1">
              <a:off x="1820" y="3546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316" name="Line 316"/>
            <p:cNvSpPr>
              <a:spLocks noChangeShapeType="1"/>
            </p:cNvSpPr>
            <p:nvPr/>
          </p:nvSpPr>
          <p:spPr bwMode="auto">
            <a:xfrm flipV="1">
              <a:off x="1820" y="3546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317" name="Line 317"/>
            <p:cNvSpPr>
              <a:spLocks noChangeShapeType="1"/>
            </p:cNvSpPr>
            <p:nvPr/>
          </p:nvSpPr>
          <p:spPr bwMode="auto">
            <a:xfrm flipV="1">
              <a:off x="1820" y="3546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318" name="Line 318"/>
            <p:cNvSpPr>
              <a:spLocks noChangeShapeType="1"/>
            </p:cNvSpPr>
            <p:nvPr/>
          </p:nvSpPr>
          <p:spPr bwMode="auto">
            <a:xfrm flipV="1">
              <a:off x="1820" y="3546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319" name="Line 319"/>
            <p:cNvSpPr>
              <a:spLocks noChangeShapeType="1"/>
            </p:cNvSpPr>
            <p:nvPr/>
          </p:nvSpPr>
          <p:spPr bwMode="auto">
            <a:xfrm flipV="1">
              <a:off x="1820" y="3546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320" name="Line 320"/>
            <p:cNvSpPr>
              <a:spLocks noChangeShapeType="1"/>
            </p:cNvSpPr>
            <p:nvPr/>
          </p:nvSpPr>
          <p:spPr bwMode="auto">
            <a:xfrm flipV="1">
              <a:off x="1820" y="3546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321" name="Line 321"/>
            <p:cNvSpPr>
              <a:spLocks noChangeShapeType="1"/>
            </p:cNvSpPr>
            <p:nvPr/>
          </p:nvSpPr>
          <p:spPr bwMode="auto">
            <a:xfrm>
              <a:off x="1838" y="3591"/>
              <a:ext cx="1" cy="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322" name="Line 322"/>
            <p:cNvSpPr>
              <a:spLocks noChangeShapeType="1"/>
            </p:cNvSpPr>
            <p:nvPr/>
          </p:nvSpPr>
          <p:spPr bwMode="auto">
            <a:xfrm>
              <a:off x="1838" y="3582"/>
              <a:ext cx="1" cy="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323" name="Line 323"/>
            <p:cNvSpPr>
              <a:spLocks noChangeShapeType="1"/>
            </p:cNvSpPr>
            <p:nvPr/>
          </p:nvSpPr>
          <p:spPr bwMode="auto">
            <a:xfrm flipV="1">
              <a:off x="1838" y="3537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324" name="Line 324"/>
            <p:cNvSpPr>
              <a:spLocks noChangeShapeType="1"/>
            </p:cNvSpPr>
            <p:nvPr/>
          </p:nvSpPr>
          <p:spPr bwMode="auto">
            <a:xfrm flipV="1">
              <a:off x="1838" y="3537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325" name="Line 325"/>
            <p:cNvSpPr>
              <a:spLocks noChangeShapeType="1"/>
            </p:cNvSpPr>
            <p:nvPr/>
          </p:nvSpPr>
          <p:spPr bwMode="auto">
            <a:xfrm flipV="1">
              <a:off x="1838" y="3537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326" name="Line 326"/>
            <p:cNvSpPr>
              <a:spLocks noChangeShapeType="1"/>
            </p:cNvSpPr>
            <p:nvPr/>
          </p:nvSpPr>
          <p:spPr bwMode="auto">
            <a:xfrm flipV="1">
              <a:off x="1838" y="3537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327" name="Line 327"/>
            <p:cNvSpPr>
              <a:spLocks noChangeShapeType="1"/>
            </p:cNvSpPr>
            <p:nvPr/>
          </p:nvSpPr>
          <p:spPr bwMode="auto">
            <a:xfrm flipV="1">
              <a:off x="1838" y="3537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328" name="Line 328"/>
            <p:cNvSpPr>
              <a:spLocks noChangeShapeType="1"/>
            </p:cNvSpPr>
            <p:nvPr/>
          </p:nvSpPr>
          <p:spPr bwMode="auto">
            <a:xfrm flipV="1">
              <a:off x="1838" y="3537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329" name="Line 329"/>
            <p:cNvSpPr>
              <a:spLocks noChangeShapeType="1"/>
            </p:cNvSpPr>
            <p:nvPr/>
          </p:nvSpPr>
          <p:spPr bwMode="auto">
            <a:xfrm flipV="1">
              <a:off x="1856" y="3537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330" name="Line 330"/>
            <p:cNvSpPr>
              <a:spLocks noChangeShapeType="1"/>
            </p:cNvSpPr>
            <p:nvPr/>
          </p:nvSpPr>
          <p:spPr bwMode="auto">
            <a:xfrm flipV="1">
              <a:off x="1856" y="3537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331" name="Line 331"/>
            <p:cNvSpPr>
              <a:spLocks noChangeShapeType="1"/>
            </p:cNvSpPr>
            <p:nvPr/>
          </p:nvSpPr>
          <p:spPr bwMode="auto">
            <a:xfrm flipV="1">
              <a:off x="1856" y="3537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332" name="Line 332"/>
            <p:cNvSpPr>
              <a:spLocks noChangeShapeType="1"/>
            </p:cNvSpPr>
            <p:nvPr/>
          </p:nvSpPr>
          <p:spPr bwMode="auto">
            <a:xfrm flipV="1">
              <a:off x="1856" y="3537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333" name="Line 333"/>
            <p:cNvSpPr>
              <a:spLocks noChangeShapeType="1"/>
            </p:cNvSpPr>
            <p:nvPr/>
          </p:nvSpPr>
          <p:spPr bwMode="auto">
            <a:xfrm flipV="1">
              <a:off x="1865" y="3537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334" name="Line 334"/>
            <p:cNvSpPr>
              <a:spLocks noChangeShapeType="1"/>
            </p:cNvSpPr>
            <p:nvPr/>
          </p:nvSpPr>
          <p:spPr bwMode="auto">
            <a:xfrm flipV="1">
              <a:off x="1865" y="3537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335" name="Line 335"/>
            <p:cNvSpPr>
              <a:spLocks noChangeShapeType="1"/>
            </p:cNvSpPr>
            <p:nvPr/>
          </p:nvSpPr>
          <p:spPr bwMode="auto">
            <a:xfrm flipV="1">
              <a:off x="1865" y="3537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336" name="Line 336"/>
            <p:cNvSpPr>
              <a:spLocks noChangeShapeType="1"/>
            </p:cNvSpPr>
            <p:nvPr/>
          </p:nvSpPr>
          <p:spPr bwMode="auto">
            <a:xfrm flipV="1">
              <a:off x="1865" y="3537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337" name="Line 337"/>
            <p:cNvSpPr>
              <a:spLocks noChangeShapeType="1"/>
            </p:cNvSpPr>
            <p:nvPr/>
          </p:nvSpPr>
          <p:spPr bwMode="auto">
            <a:xfrm flipV="1">
              <a:off x="1865" y="3537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338" name="Line 338"/>
            <p:cNvSpPr>
              <a:spLocks noChangeShapeType="1"/>
            </p:cNvSpPr>
            <p:nvPr/>
          </p:nvSpPr>
          <p:spPr bwMode="auto">
            <a:xfrm flipV="1">
              <a:off x="1865" y="3537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339" name="Line 339"/>
            <p:cNvSpPr>
              <a:spLocks noChangeShapeType="1"/>
            </p:cNvSpPr>
            <p:nvPr/>
          </p:nvSpPr>
          <p:spPr bwMode="auto">
            <a:xfrm flipV="1">
              <a:off x="1865" y="3537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340" name="Line 340"/>
            <p:cNvSpPr>
              <a:spLocks noChangeShapeType="1"/>
            </p:cNvSpPr>
            <p:nvPr/>
          </p:nvSpPr>
          <p:spPr bwMode="auto">
            <a:xfrm flipV="1">
              <a:off x="1883" y="3537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341" name="Line 341"/>
            <p:cNvSpPr>
              <a:spLocks noChangeShapeType="1"/>
            </p:cNvSpPr>
            <p:nvPr/>
          </p:nvSpPr>
          <p:spPr bwMode="auto">
            <a:xfrm flipV="1">
              <a:off x="1883" y="3537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342" name="Line 342"/>
            <p:cNvSpPr>
              <a:spLocks noChangeShapeType="1"/>
            </p:cNvSpPr>
            <p:nvPr/>
          </p:nvSpPr>
          <p:spPr bwMode="auto">
            <a:xfrm flipV="1">
              <a:off x="1883" y="3537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343" name="Line 343"/>
            <p:cNvSpPr>
              <a:spLocks noChangeShapeType="1"/>
            </p:cNvSpPr>
            <p:nvPr/>
          </p:nvSpPr>
          <p:spPr bwMode="auto">
            <a:xfrm flipV="1">
              <a:off x="1883" y="3537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344" name="Line 344"/>
            <p:cNvSpPr>
              <a:spLocks noChangeShapeType="1"/>
            </p:cNvSpPr>
            <p:nvPr/>
          </p:nvSpPr>
          <p:spPr bwMode="auto">
            <a:xfrm flipV="1">
              <a:off x="1883" y="3537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345" name="Line 345"/>
            <p:cNvSpPr>
              <a:spLocks noChangeShapeType="1"/>
            </p:cNvSpPr>
            <p:nvPr/>
          </p:nvSpPr>
          <p:spPr bwMode="auto">
            <a:xfrm flipV="1">
              <a:off x="1883" y="3537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346" name="Line 346"/>
            <p:cNvSpPr>
              <a:spLocks noChangeShapeType="1"/>
            </p:cNvSpPr>
            <p:nvPr/>
          </p:nvSpPr>
          <p:spPr bwMode="auto">
            <a:xfrm>
              <a:off x="1883" y="3582"/>
              <a:ext cx="1" cy="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347" name="Line 347"/>
            <p:cNvSpPr>
              <a:spLocks noChangeShapeType="1"/>
            </p:cNvSpPr>
            <p:nvPr/>
          </p:nvSpPr>
          <p:spPr bwMode="auto">
            <a:xfrm>
              <a:off x="1883" y="3573"/>
              <a:ext cx="1" cy="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348" name="Line 348"/>
            <p:cNvSpPr>
              <a:spLocks noChangeShapeType="1"/>
            </p:cNvSpPr>
            <p:nvPr/>
          </p:nvSpPr>
          <p:spPr bwMode="auto">
            <a:xfrm flipV="1">
              <a:off x="1883" y="3528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349" name="Line 349"/>
            <p:cNvSpPr>
              <a:spLocks noChangeShapeType="1"/>
            </p:cNvSpPr>
            <p:nvPr/>
          </p:nvSpPr>
          <p:spPr bwMode="auto">
            <a:xfrm flipV="1">
              <a:off x="1883" y="3528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350" name="Line 350"/>
            <p:cNvSpPr>
              <a:spLocks noChangeShapeType="1"/>
            </p:cNvSpPr>
            <p:nvPr/>
          </p:nvSpPr>
          <p:spPr bwMode="auto">
            <a:xfrm flipV="1">
              <a:off x="1883" y="3528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351" name="Line 351"/>
            <p:cNvSpPr>
              <a:spLocks noChangeShapeType="1"/>
            </p:cNvSpPr>
            <p:nvPr/>
          </p:nvSpPr>
          <p:spPr bwMode="auto">
            <a:xfrm flipV="1">
              <a:off x="1901" y="3528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352" name="Line 352"/>
            <p:cNvSpPr>
              <a:spLocks noChangeShapeType="1"/>
            </p:cNvSpPr>
            <p:nvPr/>
          </p:nvSpPr>
          <p:spPr bwMode="auto">
            <a:xfrm flipV="1">
              <a:off x="1901" y="3528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353" name="Line 353"/>
            <p:cNvSpPr>
              <a:spLocks noChangeShapeType="1"/>
            </p:cNvSpPr>
            <p:nvPr/>
          </p:nvSpPr>
          <p:spPr bwMode="auto">
            <a:xfrm flipV="1">
              <a:off x="1901" y="3528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354" name="Line 354"/>
            <p:cNvSpPr>
              <a:spLocks noChangeShapeType="1"/>
            </p:cNvSpPr>
            <p:nvPr/>
          </p:nvSpPr>
          <p:spPr bwMode="auto">
            <a:xfrm flipV="1">
              <a:off x="1901" y="3528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355" name="Line 355"/>
            <p:cNvSpPr>
              <a:spLocks noChangeShapeType="1"/>
            </p:cNvSpPr>
            <p:nvPr/>
          </p:nvSpPr>
          <p:spPr bwMode="auto">
            <a:xfrm flipV="1">
              <a:off x="1901" y="3528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356" name="Line 356"/>
            <p:cNvSpPr>
              <a:spLocks noChangeShapeType="1"/>
            </p:cNvSpPr>
            <p:nvPr/>
          </p:nvSpPr>
          <p:spPr bwMode="auto">
            <a:xfrm flipV="1">
              <a:off x="1901" y="3528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357" name="Line 357"/>
            <p:cNvSpPr>
              <a:spLocks noChangeShapeType="1"/>
            </p:cNvSpPr>
            <p:nvPr/>
          </p:nvSpPr>
          <p:spPr bwMode="auto">
            <a:xfrm>
              <a:off x="1901" y="3573"/>
              <a:ext cx="1" cy="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358" name="Line 358"/>
            <p:cNvSpPr>
              <a:spLocks noChangeShapeType="1"/>
            </p:cNvSpPr>
            <p:nvPr/>
          </p:nvSpPr>
          <p:spPr bwMode="auto">
            <a:xfrm>
              <a:off x="1901" y="3564"/>
              <a:ext cx="1" cy="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359" name="Line 359"/>
            <p:cNvSpPr>
              <a:spLocks noChangeShapeType="1"/>
            </p:cNvSpPr>
            <p:nvPr/>
          </p:nvSpPr>
          <p:spPr bwMode="auto">
            <a:xfrm flipV="1">
              <a:off x="1901" y="3510"/>
              <a:ext cx="1" cy="54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360" name="Line 360"/>
            <p:cNvSpPr>
              <a:spLocks noChangeShapeType="1"/>
            </p:cNvSpPr>
            <p:nvPr/>
          </p:nvSpPr>
          <p:spPr bwMode="auto">
            <a:xfrm flipV="1">
              <a:off x="1901" y="3510"/>
              <a:ext cx="1" cy="54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361" name="Line 361"/>
            <p:cNvSpPr>
              <a:spLocks noChangeShapeType="1"/>
            </p:cNvSpPr>
            <p:nvPr/>
          </p:nvSpPr>
          <p:spPr bwMode="auto">
            <a:xfrm flipV="1">
              <a:off x="1901" y="3510"/>
              <a:ext cx="1" cy="54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362" name="Line 362"/>
            <p:cNvSpPr>
              <a:spLocks noChangeShapeType="1"/>
            </p:cNvSpPr>
            <p:nvPr/>
          </p:nvSpPr>
          <p:spPr bwMode="auto">
            <a:xfrm flipV="1">
              <a:off x="1901" y="3510"/>
              <a:ext cx="1" cy="54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363" name="Line 363"/>
            <p:cNvSpPr>
              <a:spLocks noChangeShapeType="1"/>
            </p:cNvSpPr>
            <p:nvPr/>
          </p:nvSpPr>
          <p:spPr bwMode="auto">
            <a:xfrm flipV="1">
              <a:off x="1928" y="3510"/>
              <a:ext cx="1" cy="54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364" name="Line 364"/>
            <p:cNvSpPr>
              <a:spLocks noChangeShapeType="1"/>
            </p:cNvSpPr>
            <p:nvPr/>
          </p:nvSpPr>
          <p:spPr bwMode="auto">
            <a:xfrm flipV="1">
              <a:off x="1928" y="3510"/>
              <a:ext cx="1" cy="54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365" name="Line 365"/>
            <p:cNvSpPr>
              <a:spLocks noChangeShapeType="1"/>
            </p:cNvSpPr>
            <p:nvPr/>
          </p:nvSpPr>
          <p:spPr bwMode="auto">
            <a:xfrm flipV="1">
              <a:off x="1928" y="3510"/>
              <a:ext cx="1" cy="54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366" name="Line 366"/>
            <p:cNvSpPr>
              <a:spLocks noChangeShapeType="1"/>
            </p:cNvSpPr>
            <p:nvPr/>
          </p:nvSpPr>
          <p:spPr bwMode="auto">
            <a:xfrm flipV="1">
              <a:off x="1928" y="3510"/>
              <a:ext cx="1" cy="54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367" name="Line 367"/>
            <p:cNvSpPr>
              <a:spLocks noChangeShapeType="1"/>
            </p:cNvSpPr>
            <p:nvPr/>
          </p:nvSpPr>
          <p:spPr bwMode="auto">
            <a:xfrm flipV="1">
              <a:off x="1928" y="3510"/>
              <a:ext cx="1" cy="54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368" name="Line 368"/>
            <p:cNvSpPr>
              <a:spLocks noChangeShapeType="1"/>
            </p:cNvSpPr>
            <p:nvPr/>
          </p:nvSpPr>
          <p:spPr bwMode="auto">
            <a:xfrm flipV="1">
              <a:off x="1928" y="3510"/>
              <a:ext cx="1" cy="54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369" name="Line 369"/>
            <p:cNvSpPr>
              <a:spLocks noChangeShapeType="1"/>
            </p:cNvSpPr>
            <p:nvPr/>
          </p:nvSpPr>
          <p:spPr bwMode="auto">
            <a:xfrm flipV="1">
              <a:off x="1928" y="3510"/>
              <a:ext cx="1" cy="54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370" name="Line 370"/>
            <p:cNvSpPr>
              <a:spLocks noChangeShapeType="1"/>
            </p:cNvSpPr>
            <p:nvPr/>
          </p:nvSpPr>
          <p:spPr bwMode="auto">
            <a:xfrm flipV="1">
              <a:off x="1928" y="3510"/>
              <a:ext cx="1" cy="54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371" name="Line 371"/>
            <p:cNvSpPr>
              <a:spLocks noChangeShapeType="1"/>
            </p:cNvSpPr>
            <p:nvPr/>
          </p:nvSpPr>
          <p:spPr bwMode="auto">
            <a:xfrm flipV="1">
              <a:off x="1946" y="3510"/>
              <a:ext cx="1" cy="54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372" name="Line 372"/>
            <p:cNvSpPr>
              <a:spLocks noChangeShapeType="1"/>
            </p:cNvSpPr>
            <p:nvPr/>
          </p:nvSpPr>
          <p:spPr bwMode="auto">
            <a:xfrm flipV="1">
              <a:off x="1946" y="3510"/>
              <a:ext cx="1" cy="54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373" name="Line 373"/>
            <p:cNvSpPr>
              <a:spLocks noChangeShapeType="1"/>
            </p:cNvSpPr>
            <p:nvPr/>
          </p:nvSpPr>
          <p:spPr bwMode="auto">
            <a:xfrm flipV="1">
              <a:off x="1946" y="3510"/>
              <a:ext cx="1" cy="54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374" name="Line 374"/>
            <p:cNvSpPr>
              <a:spLocks noChangeShapeType="1"/>
            </p:cNvSpPr>
            <p:nvPr/>
          </p:nvSpPr>
          <p:spPr bwMode="auto">
            <a:xfrm flipV="1">
              <a:off x="1946" y="3510"/>
              <a:ext cx="1" cy="54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375" name="Line 375"/>
            <p:cNvSpPr>
              <a:spLocks noChangeShapeType="1"/>
            </p:cNvSpPr>
            <p:nvPr/>
          </p:nvSpPr>
          <p:spPr bwMode="auto">
            <a:xfrm flipV="1">
              <a:off x="1946" y="3510"/>
              <a:ext cx="1" cy="54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376" name="Line 376"/>
            <p:cNvSpPr>
              <a:spLocks noChangeShapeType="1"/>
            </p:cNvSpPr>
            <p:nvPr/>
          </p:nvSpPr>
          <p:spPr bwMode="auto">
            <a:xfrm flipV="1">
              <a:off x="1946" y="3510"/>
              <a:ext cx="1" cy="54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377" name="Line 377"/>
            <p:cNvSpPr>
              <a:spLocks noChangeShapeType="1"/>
            </p:cNvSpPr>
            <p:nvPr/>
          </p:nvSpPr>
          <p:spPr bwMode="auto">
            <a:xfrm flipV="1">
              <a:off x="1946" y="3510"/>
              <a:ext cx="1" cy="54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378" name="Line 378"/>
            <p:cNvSpPr>
              <a:spLocks noChangeShapeType="1"/>
            </p:cNvSpPr>
            <p:nvPr/>
          </p:nvSpPr>
          <p:spPr bwMode="auto">
            <a:xfrm flipV="1">
              <a:off x="1973" y="3510"/>
              <a:ext cx="1" cy="54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379" name="Line 379"/>
            <p:cNvSpPr>
              <a:spLocks noChangeShapeType="1"/>
            </p:cNvSpPr>
            <p:nvPr/>
          </p:nvSpPr>
          <p:spPr bwMode="auto">
            <a:xfrm flipV="1">
              <a:off x="1973" y="3510"/>
              <a:ext cx="1" cy="54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380" name="Line 380"/>
            <p:cNvSpPr>
              <a:spLocks noChangeShapeType="1"/>
            </p:cNvSpPr>
            <p:nvPr/>
          </p:nvSpPr>
          <p:spPr bwMode="auto">
            <a:xfrm>
              <a:off x="1973" y="3564"/>
              <a:ext cx="1" cy="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381" name="Line 381"/>
            <p:cNvSpPr>
              <a:spLocks noChangeShapeType="1"/>
            </p:cNvSpPr>
            <p:nvPr/>
          </p:nvSpPr>
          <p:spPr bwMode="auto">
            <a:xfrm>
              <a:off x="1973" y="3546"/>
              <a:ext cx="1" cy="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382" name="Line 382"/>
            <p:cNvSpPr>
              <a:spLocks noChangeShapeType="1"/>
            </p:cNvSpPr>
            <p:nvPr/>
          </p:nvSpPr>
          <p:spPr bwMode="auto">
            <a:xfrm flipV="1">
              <a:off x="1973" y="3501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383" name="Line 383"/>
            <p:cNvSpPr>
              <a:spLocks noChangeShapeType="1"/>
            </p:cNvSpPr>
            <p:nvPr/>
          </p:nvSpPr>
          <p:spPr bwMode="auto">
            <a:xfrm flipV="1">
              <a:off x="1973" y="3501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384" name="Line 384"/>
            <p:cNvSpPr>
              <a:spLocks noChangeShapeType="1"/>
            </p:cNvSpPr>
            <p:nvPr/>
          </p:nvSpPr>
          <p:spPr bwMode="auto">
            <a:xfrm>
              <a:off x="1991" y="3546"/>
              <a:ext cx="1" cy="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385" name="Line 385"/>
            <p:cNvSpPr>
              <a:spLocks noChangeShapeType="1"/>
            </p:cNvSpPr>
            <p:nvPr/>
          </p:nvSpPr>
          <p:spPr bwMode="auto">
            <a:xfrm>
              <a:off x="1991" y="3537"/>
              <a:ext cx="1" cy="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386" name="Line 386"/>
            <p:cNvSpPr>
              <a:spLocks noChangeShapeType="1"/>
            </p:cNvSpPr>
            <p:nvPr/>
          </p:nvSpPr>
          <p:spPr bwMode="auto">
            <a:xfrm flipV="1">
              <a:off x="1991" y="3492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387" name="Line 387"/>
            <p:cNvSpPr>
              <a:spLocks noChangeShapeType="1"/>
            </p:cNvSpPr>
            <p:nvPr/>
          </p:nvSpPr>
          <p:spPr bwMode="auto">
            <a:xfrm flipV="1">
              <a:off x="1991" y="3492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388" name="Line 388"/>
            <p:cNvSpPr>
              <a:spLocks noChangeShapeType="1"/>
            </p:cNvSpPr>
            <p:nvPr/>
          </p:nvSpPr>
          <p:spPr bwMode="auto">
            <a:xfrm flipV="1">
              <a:off x="1991" y="3492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389" name="Line 389"/>
            <p:cNvSpPr>
              <a:spLocks noChangeShapeType="1"/>
            </p:cNvSpPr>
            <p:nvPr/>
          </p:nvSpPr>
          <p:spPr bwMode="auto">
            <a:xfrm flipV="1">
              <a:off x="1991" y="3492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390" name="Line 390"/>
            <p:cNvSpPr>
              <a:spLocks noChangeShapeType="1"/>
            </p:cNvSpPr>
            <p:nvPr/>
          </p:nvSpPr>
          <p:spPr bwMode="auto">
            <a:xfrm flipV="1">
              <a:off x="1991" y="3492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391" name="Line 391"/>
            <p:cNvSpPr>
              <a:spLocks noChangeShapeType="1"/>
            </p:cNvSpPr>
            <p:nvPr/>
          </p:nvSpPr>
          <p:spPr bwMode="auto">
            <a:xfrm flipV="1">
              <a:off x="2009" y="3492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392" name="Line 392"/>
            <p:cNvSpPr>
              <a:spLocks noChangeShapeType="1"/>
            </p:cNvSpPr>
            <p:nvPr/>
          </p:nvSpPr>
          <p:spPr bwMode="auto">
            <a:xfrm flipV="1">
              <a:off x="2009" y="3492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393" name="Line 393"/>
            <p:cNvSpPr>
              <a:spLocks noChangeShapeType="1"/>
            </p:cNvSpPr>
            <p:nvPr/>
          </p:nvSpPr>
          <p:spPr bwMode="auto">
            <a:xfrm flipV="1">
              <a:off x="2009" y="3492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394" name="Line 394"/>
            <p:cNvSpPr>
              <a:spLocks noChangeShapeType="1"/>
            </p:cNvSpPr>
            <p:nvPr/>
          </p:nvSpPr>
          <p:spPr bwMode="auto">
            <a:xfrm flipV="1">
              <a:off x="2009" y="3492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395" name="Line 395"/>
            <p:cNvSpPr>
              <a:spLocks noChangeShapeType="1"/>
            </p:cNvSpPr>
            <p:nvPr/>
          </p:nvSpPr>
          <p:spPr bwMode="auto">
            <a:xfrm flipV="1">
              <a:off x="2009" y="3492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396" name="Line 396"/>
            <p:cNvSpPr>
              <a:spLocks noChangeShapeType="1"/>
            </p:cNvSpPr>
            <p:nvPr/>
          </p:nvSpPr>
          <p:spPr bwMode="auto">
            <a:xfrm flipV="1">
              <a:off x="2009" y="3492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397" name="Line 397"/>
            <p:cNvSpPr>
              <a:spLocks noChangeShapeType="1"/>
            </p:cNvSpPr>
            <p:nvPr/>
          </p:nvSpPr>
          <p:spPr bwMode="auto">
            <a:xfrm flipV="1">
              <a:off x="2018" y="3492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398" name="Line 398"/>
            <p:cNvSpPr>
              <a:spLocks noChangeShapeType="1"/>
            </p:cNvSpPr>
            <p:nvPr/>
          </p:nvSpPr>
          <p:spPr bwMode="auto">
            <a:xfrm flipV="1">
              <a:off x="2018" y="3492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399" name="Line 399"/>
            <p:cNvSpPr>
              <a:spLocks noChangeShapeType="1"/>
            </p:cNvSpPr>
            <p:nvPr/>
          </p:nvSpPr>
          <p:spPr bwMode="auto">
            <a:xfrm>
              <a:off x="2018" y="3537"/>
              <a:ext cx="1" cy="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400" name="Line 400"/>
            <p:cNvSpPr>
              <a:spLocks noChangeShapeType="1"/>
            </p:cNvSpPr>
            <p:nvPr/>
          </p:nvSpPr>
          <p:spPr bwMode="auto">
            <a:xfrm>
              <a:off x="2018" y="3528"/>
              <a:ext cx="1" cy="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401" name="Line 401"/>
            <p:cNvSpPr>
              <a:spLocks noChangeShapeType="1"/>
            </p:cNvSpPr>
            <p:nvPr/>
          </p:nvSpPr>
          <p:spPr bwMode="auto">
            <a:xfrm flipV="1">
              <a:off x="2036" y="3483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402" name="Line 402"/>
            <p:cNvSpPr>
              <a:spLocks noChangeShapeType="1"/>
            </p:cNvSpPr>
            <p:nvPr/>
          </p:nvSpPr>
          <p:spPr bwMode="auto">
            <a:xfrm flipV="1">
              <a:off x="2036" y="3483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403" name="Line 403"/>
            <p:cNvSpPr>
              <a:spLocks noChangeShapeType="1"/>
            </p:cNvSpPr>
            <p:nvPr/>
          </p:nvSpPr>
          <p:spPr bwMode="auto">
            <a:xfrm flipV="1">
              <a:off x="2036" y="3483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404" name="Line 404"/>
            <p:cNvSpPr>
              <a:spLocks noChangeShapeType="1"/>
            </p:cNvSpPr>
            <p:nvPr/>
          </p:nvSpPr>
          <p:spPr bwMode="auto">
            <a:xfrm flipV="1">
              <a:off x="2054" y="3483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</p:grpSp>
      <p:grpSp>
        <p:nvGrpSpPr>
          <p:cNvPr id="405" name="Group 405"/>
          <p:cNvGrpSpPr>
            <a:grpSpLocks/>
          </p:cNvGrpSpPr>
          <p:nvPr/>
        </p:nvGrpSpPr>
        <p:grpSpPr bwMode="auto">
          <a:xfrm>
            <a:off x="3260725" y="5059363"/>
            <a:ext cx="1887538" cy="542925"/>
            <a:chOff x="2054" y="3187"/>
            <a:chExt cx="1189" cy="342"/>
          </a:xfrm>
        </p:grpSpPr>
        <p:sp>
          <p:nvSpPr>
            <p:cNvPr id="406" name="Line 406"/>
            <p:cNvSpPr>
              <a:spLocks noChangeShapeType="1"/>
            </p:cNvSpPr>
            <p:nvPr/>
          </p:nvSpPr>
          <p:spPr bwMode="auto">
            <a:xfrm>
              <a:off x="2054" y="3528"/>
              <a:ext cx="1" cy="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407" name="Line 407"/>
            <p:cNvSpPr>
              <a:spLocks noChangeShapeType="1"/>
            </p:cNvSpPr>
            <p:nvPr/>
          </p:nvSpPr>
          <p:spPr bwMode="auto">
            <a:xfrm>
              <a:off x="2054" y="3510"/>
              <a:ext cx="1" cy="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408" name="Line 408"/>
            <p:cNvSpPr>
              <a:spLocks noChangeShapeType="1"/>
            </p:cNvSpPr>
            <p:nvPr/>
          </p:nvSpPr>
          <p:spPr bwMode="auto">
            <a:xfrm flipV="1">
              <a:off x="2063" y="3465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409" name="Line 409"/>
            <p:cNvSpPr>
              <a:spLocks noChangeShapeType="1"/>
            </p:cNvSpPr>
            <p:nvPr/>
          </p:nvSpPr>
          <p:spPr bwMode="auto">
            <a:xfrm flipV="1">
              <a:off x="2063" y="3465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410" name="Line 410"/>
            <p:cNvSpPr>
              <a:spLocks noChangeShapeType="1"/>
            </p:cNvSpPr>
            <p:nvPr/>
          </p:nvSpPr>
          <p:spPr bwMode="auto">
            <a:xfrm flipV="1">
              <a:off x="2063" y="3465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411" name="Line 411"/>
            <p:cNvSpPr>
              <a:spLocks noChangeShapeType="1"/>
            </p:cNvSpPr>
            <p:nvPr/>
          </p:nvSpPr>
          <p:spPr bwMode="auto">
            <a:xfrm flipV="1">
              <a:off x="2081" y="3465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412" name="Line 412"/>
            <p:cNvSpPr>
              <a:spLocks noChangeShapeType="1"/>
            </p:cNvSpPr>
            <p:nvPr/>
          </p:nvSpPr>
          <p:spPr bwMode="auto">
            <a:xfrm flipV="1">
              <a:off x="2081" y="3465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413" name="Line 413"/>
            <p:cNvSpPr>
              <a:spLocks noChangeShapeType="1"/>
            </p:cNvSpPr>
            <p:nvPr/>
          </p:nvSpPr>
          <p:spPr bwMode="auto">
            <a:xfrm flipV="1">
              <a:off x="2081" y="3465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414" name="Line 414"/>
            <p:cNvSpPr>
              <a:spLocks noChangeShapeType="1"/>
            </p:cNvSpPr>
            <p:nvPr/>
          </p:nvSpPr>
          <p:spPr bwMode="auto">
            <a:xfrm flipV="1">
              <a:off x="2099" y="3465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415" name="Line 415"/>
            <p:cNvSpPr>
              <a:spLocks noChangeShapeType="1"/>
            </p:cNvSpPr>
            <p:nvPr/>
          </p:nvSpPr>
          <p:spPr bwMode="auto">
            <a:xfrm flipV="1">
              <a:off x="2099" y="3465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416" name="Line 416"/>
            <p:cNvSpPr>
              <a:spLocks noChangeShapeType="1"/>
            </p:cNvSpPr>
            <p:nvPr/>
          </p:nvSpPr>
          <p:spPr bwMode="auto">
            <a:xfrm flipV="1">
              <a:off x="2099" y="3465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417" name="Line 417"/>
            <p:cNvSpPr>
              <a:spLocks noChangeShapeType="1"/>
            </p:cNvSpPr>
            <p:nvPr/>
          </p:nvSpPr>
          <p:spPr bwMode="auto">
            <a:xfrm flipV="1">
              <a:off x="2099" y="3465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418" name="Line 418"/>
            <p:cNvSpPr>
              <a:spLocks noChangeShapeType="1"/>
            </p:cNvSpPr>
            <p:nvPr/>
          </p:nvSpPr>
          <p:spPr bwMode="auto">
            <a:xfrm flipV="1">
              <a:off x="2126" y="3465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419" name="Line 419"/>
            <p:cNvSpPr>
              <a:spLocks noChangeShapeType="1"/>
            </p:cNvSpPr>
            <p:nvPr/>
          </p:nvSpPr>
          <p:spPr bwMode="auto">
            <a:xfrm flipV="1">
              <a:off x="2126" y="3465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420" name="Line 420"/>
            <p:cNvSpPr>
              <a:spLocks noChangeShapeType="1"/>
            </p:cNvSpPr>
            <p:nvPr/>
          </p:nvSpPr>
          <p:spPr bwMode="auto">
            <a:xfrm flipV="1">
              <a:off x="2126" y="3465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421" name="Line 421"/>
            <p:cNvSpPr>
              <a:spLocks noChangeShapeType="1"/>
            </p:cNvSpPr>
            <p:nvPr/>
          </p:nvSpPr>
          <p:spPr bwMode="auto">
            <a:xfrm flipV="1">
              <a:off x="2126" y="3465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422" name="Line 422"/>
            <p:cNvSpPr>
              <a:spLocks noChangeShapeType="1"/>
            </p:cNvSpPr>
            <p:nvPr/>
          </p:nvSpPr>
          <p:spPr bwMode="auto">
            <a:xfrm flipV="1">
              <a:off x="2126" y="3465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423" name="Line 423"/>
            <p:cNvSpPr>
              <a:spLocks noChangeShapeType="1"/>
            </p:cNvSpPr>
            <p:nvPr/>
          </p:nvSpPr>
          <p:spPr bwMode="auto">
            <a:xfrm flipV="1">
              <a:off x="2126" y="3465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424" name="Line 424"/>
            <p:cNvSpPr>
              <a:spLocks noChangeShapeType="1"/>
            </p:cNvSpPr>
            <p:nvPr/>
          </p:nvSpPr>
          <p:spPr bwMode="auto">
            <a:xfrm flipV="1">
              <a:off x="2126" y="3465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425" name="Line 425"/>
            <p:cNvSpPr>
              <a:spLocks noChangeShapeType="1"/>
            </p:cNvSpPr>
            <p:nvPr/>
          </p:nvSpPr>
          <p:spPr bwMode="auto">
            <a:xfrm flipV="1">
              <a:off x="2126" y="3465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426" name="Line 426"/>
            <p:cNvSpPr>
              <a:spLocks noChangeShapeType="1"/>
            </p:cNvSpPr>
            <p:nvPr/>
          </p:nvSpPr>
          <p:spPr bwMode="auto">
            <a:xfrm flipV="1">
              <a:off x="2126" y="3465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427" name="Line 427"/>
            <p:cNvSpPr>
              <a:spLocks noChangeShapeType="1"/>
            </p:cNvSpPr>
            <p:nvPr/>
          </p:nvSpPr>
          <p:spPr bwMode="auto">
            <a:xfrm flipV="1">
              <a:off x="2126" y="3465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428" name="Line 428"/>
            <p:cNvSpPr>
              <a:spLocks noChangeShapeType="1"/>
            </p:cNvSpPr>
            <p:nvPr/>
          </p:nvSpPr>
          <p:spPr bwMode="auto">
            <a:xfrm flipV="1">
              <a:off x="2126" y="3465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429" name="Line 429"/>
            <p:cNvSpPr>
              <a:spLocks noChangeShapeType="1"/>
            </p:cNvSpPr>
            <p:nvPr/>
          </p:nvSpPr>
          <p:spPr bwMode="auto">
            <a:xfrm flipV="1">
              <a:off x="2144" y="3465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430" name="Line 430"/>
            <p:cNvSpPr>
              <a:spLocks noChangeShapeType="1"/>
            </p:cNvSpPr>
            <p:nvPr/>
          </p:nvSpPr>
          <p:spPr bwMode="auto">
            <a:xfrm flipV="1">
              <a:off x="2144" y="3465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431" name="Line 431"/>
            <p:cNvSpPr>
              <a:spLocks noChangeShapeType="1"/>
            </p:cNvSpPr>
            <p:nvPr/>
          </p:nvSpPr>
          <p:spPr bwMode="auto">
            <a:xfrm flipV="1">
              <a:off x="2171" y="3465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432" name="Line 432"/>
            <p:cNvSpPr>
              <a:spLocks noChangeShapeType="1"/>
            </p:cNvSpPr>
            <p:nvPr/>
          </p:nvSpPr>
          <p:spPr bwMode="auto">
            <a:xfrm flipV="1">
              <a:off x="2171" y="3465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433" name="Line 433"/>
            <p:cNvSpPr>
              <a:spLocks noChangeShapeType="1"/>
            </p:cNvSpPr>
            <p:nvPr/>
          </p:nvSpPr>
          <p:spPr bwMode="auto">
            <a:xfrm flipV="1">
              <a:off x="2171" y="3465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434" name="Line 434"/>
            <p:cNvSpPr>
              <a:spLocks noChangeShapeType="1"/>
            </p:cNvSpPr>
            <p:nvPr/>
          </p:nvSpPr>
          <p:spPr bwMode="auto">
            <a:xfrm flipV="1">
              <a:off x="2189" y="3465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435" name="Line 435"/>
            <p:cNvSpPr>
              <a:spLocks noChangeShapeType="1"/>
            </p:cNvSpPr>
            <p:nvPr/>
          </p:nvSpPr>
          <p:spPr bwMode="auto">
            <a:xfrm flipV="1">
              <a:off x="2189" y="3465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436" name="Line 436"/>
            <p:cNvSpPr>
              <a:spLocks noChangeShapeType="1"/>
            </p:cNvSpPr>
            <p:nvPr/>
          </p:nvSpPr>
          <p:spPr bwMode="auto">
            <a:xfrm flipV="1">
              <a:off x="2189" y="3465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437" name="Line 437"/>
            <p:cNvSpPr>
              <a:spLocks noChangeShapeType="1"/>
            </p:cNvSpPr>
            <p:nvPr/>
          </p:nvSpPr>
          <p:spPr bwMode="auto">
            <a:xfrm flipV="1">
              <a:off x="2189" y="3465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438" name="Line 438"/>
            <p:cNvSpPr>
              <a:spLocks noChangeShapeType="1"/>
            </p:cNvSpPr>
            <p:nvPr/>
          </p:nvSpPr>
          <p:spPr bwMode="auto">
            <a:xfrm flipV="1">
              <a:off x="2189" y="3465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439" name="Line 439"/>
            <p:cNvSpPr>
              <a:spLocks noChangeShapeType="1"/>
            </p:cNvSpPr>
            <p:nvPr/>
          </p:nvSpPr>
          <p:spPr bwMode="auto">
            <a:xfrm flipV="1">
              <a:off x="2189" y="3465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440" name="Line 440"/>
            <p:cNvSpPr>
              <a:spLocks noChangeShapeType="1"/>
            </p:cNvSpPr>
            <p:nvPr/>
          </p:nvSpPr>
          <p:spPr bwMode="auto">
            <a:xfrm>
              <a:off x="2207" y="3510"/>
              <a:ext cx="1" cy="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441" name="Line 441"/>
            <p:cNvSpPr>
              <a:spLocks noChangeShapeType="1"/>
            </p:cNvSpPr>
            <p:nvPr/>
          </p:nvSpPr>
          <p:spPr bwMode="auto">
            <a:xfrm>
              <a:off x="2207" y="3501"/>
              <a:ext cx="1" cy="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442" name="Line 442"/>
            <p:cNvSpPr>
              <a:spLocks noChangeShapeType="1"/>
            </p:cNvSpPr>
            <p:nvPr/>
          </p:nvSpPr>
          <p:spPr bwMode="auto">
            <a:xfrm flipV="1">
              <a:off x="2207" y="3456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443" name="Line 443"/>
            <p:cNvSpPr>
              <a:spLocks noChangeShapeType="1"/>
            </p:cNvSpPr>
            <p:nvPr/>
          </p:nvSpPr>
          <p:spPr bwMode="auto">
            <a:xfrm flipV="1">
              <a:off x="2207" y="3456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444" name="Line 444"/>
            <p:cNvSpPr>
              <a:spLocks noChangeShapeType="1"/>
            </p:cNvSpPr>
            <p:nvPr/>
          </p:nvSpPr>
          <p:spPr bwMode="auto">
            <a:xfrm flipV="1">
              <a:off x="2207" y="3456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445" name="Line 445"/>
            <p:cNvSpPr>
              <a:spLocks noChangeShapeType="1"/>
            </p:cNvSpPr>
            <p:nvPr/>
          </p:nvSpPr>
          <p:spPr bwMode="auto">
            <a:xfrm flipV="1">
              <a:off x="2207" y="3456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446" name="Line 446"/>
            <p:cNvSpPr>
              <a:spLocks noChangeShapeType="1"/>
            </p:cNvSpPr>
            <p:nvPr/>
          </p:nvSpPr>
          <p:spPr bwMode="auto">
            <a:xfrm flipV="1">
              <a:off x="2207" y="3456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447" name="Line 447"/>
            <p:cNvSpPr>
              <a:spLocks noChangeShapeType="1"/>
            </p:cNvSpPr>
            <p:nvPr/>
          </p:nvSpPr>
          <p:spPr bwMode="auto">
            <a:xfrm flipV="1">
              <a:off x="2207" y="3456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448" name="Line 448"/>
            <p:cNvSpPr>
              <a:spLocks noChangeShapeType="1"/>
            </p:cNvSpPr>
            <p:nvPr/>
          </p:nvSpPr>
          <p:spPr bwMode="auto">
            <a:xfrm flipV="1">
              <a:off x="2207" y="3456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449" name="Line 449"/>
            <p:cNvSpPr>
              <a:spLocks noChangeShapeType="1"/>
            </p:cNvSpPr>
            <p:nvPr/>
          </p:nvSpPr>
          <p:spPr bwMode="auto">
            <a:xfrm flipV="1">
              <a:off x="2207" y="3456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450" name="Line 450"/>
            <p:cNvSpPr>
              <a:spLocks noChangeShapeType="1"/>
            </p:cNvSpPr>
            <p:nvPr/>
          </p:nvSpPr>
          <p:spPr bwMode="auto">
            <a:xfrm flipV="1">
              <a:off x="2234" y="3456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451" name="Line 451"/>
            <p:cNvSpPr>
              <a:spLocks noChangeShapeType="1"/>
            </p:cNvSpPr>
            <p:nvPr/>
          </p:nvSpPr>
          <p:spPr bwMode="auto">
            <a:xfrm flipV="1">
              <a:off x="2234" y="3456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452" name="Line 452"/>
            <p:cNvSpPr>
              <a:spLocks noChangeShapeType="1"/>
            </p:cNvSpPr>
            <p:nvPr/>
          </p:nvSpPr>
          <p:spPr bwMode="auto">
            <a:xfrm flipV="1">
              <a:off x="2234" y="3456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453" name="Line 453"/>
            <p:cNvSpPr>
              <a:spLocks noChangeShapeType="1"/>
            </p:cNvSpPr>
            <p:nvPr/>
          </p:nvSpPr>
          <p:spPr bwMode="auto">
            <a:xfrm flipV="1">
              <a:off x="2234" y="3456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454" name="Line 454"/>
            <p:cNvSpPr>
              <a:spLocks noChangeShapeType="1"/>
            </p:cNvSpPr>
            <p:nvPr/>
          </p:nvSpPr>
          <p:spPr bwMode="auto">
            <a:xfrm flipV="1">
              <a:off x="2234" y="3456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455" name="Line 455"/>
            <p:cNvSpPr>
              <a:spLocks noChangeShapeType="1"/>
            </p:cNvSpPr>
            <p:nvPr/>
          </p:nvSpPr>
          <p:spPr bwMode="auto">
            <a:xfrm flipV="1">
              <a:off x="2234" y="3456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456" name="Line 456"/>
            <p:cNvSpPr>
              <a:spLocks noChangeShapeType="1"/>
            </p:cNvSpPr>
            <p:nvPr/>
          </p:nvSpPr>
          <p:spPr bwMode="auto">
            <a:xfrm flipV="1">
              <a:off x="2234" y="3456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457" name="Line 457"/>
            <p:cNvSpPr>
              <a:spLocks noChangeShapeType="1"/>
            </p:cNvSpPr>
            <p:nvPr/>
          </p:nvSpPr>
          <p:spPr bwMode="auto">
            <a:xfrm flipV="1">
              <a:off x="2234" y="3456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458" name="Line 458"/>
            <p:cNvSpPr>
              <a:spLocks noChangeShapeType="1"/>
            </p:cNvSpPr>
            <p:nvPr/>
          </p:nvSpPr>
          <p:spPr bwMode="auto">
            <a:xfrm>
              <a:off x="2252" y="3501"/>
              <a:ext cx="1" cy="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459" name="Line 459"/>
            <p:cNvSpPr>
              <a:spLocks noChangeShapeType="1"/>
            </p:cNvSpPr>
            <p:nvPr/>
          </p:nvSpPr>
          <p:spPr bwMode="auto">
            <a:xfrm>
              <a:off x="2252" y="3483"/>
              <a:ext cx="1" cy="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460" name="Line 460"/>
            <p:cNvSpPr>
              <a:spLocks noChangeShapeType="1"/>
            </p:cNvSpPr>
            <p:nvPr/>
          </p:nvSpPr>
          <p:spPr bwMode="auto">
            <a:xfrm flipV="1">
              <a:off x="2252" y="3438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461" name="Line 461"/>
            <p:cNvSpPr>
              <a:spLocks noChangeShapeType="1"/>
            </p:cNvSpPr>
            <p:nvPr/>
          </p:nvSpPr>
          <p:spPr bwMode="auto">
            <a:xfrm flipV="1">
              <a:off x="2252" y="3438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462" name="Line 462"/>
            <p:cNvSpPr>
              <a:spLocks noChangeShapeType="1"/>
            </p:cNvSpPr>
            <p:nvPr/>
          </p:nvSpPr>
          <p:spPr bwMode="auto">
            <a:xfrm flipV="1">
              <a:off x="2252" y="3438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463" name="Line 463"/>
            <p:cNvSpPr>
              <a:spLocks noChangeShapeType="1"/>
            </p:cNvSpPr>
            <p:nvPr/>
          </p:nvSpPr>
          <p:spPr bwMode="auto">
            <a:xfrm flipV="1">
              <a:off x="2279" y="3438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464" name="Line 464"/>
            <p:cNvSpPr>
              <a:spLocks noChangeShapeType="1"/>
            </p:cNvSpPr>
            <p:nvPr/>
          </p:nvSpPr>
          <p:spPr bwMode="auto">
            <a:xfrm flipV="1">
              <a:off x="2279" y="3438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465" name="Line 465"/>
            <p:cNvSpPr>
              <a:spLocks noChangeShapeType="1"/>
            </p:cNvSpPr>
            <p:nvPr/>
          </p:nvSpPr>
          <p:spPr bwMode="auto">
            <a:xfrm flipV="1">
              <a:off x="2279" y="3438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466" name="Line 466"/>
            <p:cNvSpPr>
              <a:spLocks noChangeShapeType="1"/>
            </p:cNvSpPr>
            <p:nvPr/>
          </p:nvSpPr>
          <p:spPr bwMode="auto">
            <a:xfrm>
              <a:off x="2279" y="3483"/>
              <a:ext cx="1" cy="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467" name="Line 467"/>
            <p:cNvSpPr>
              <a:spLocks noChangeShapeType="1"/>
            </p:cNvSpPr>
            <p:nvPr/>
          </p:nvSpPr>
          <p:spPr bwMode="auto">
            <a:xfrm>
              <a:off x="2279" y="3465"/>
              <a:ext cx="1" cy="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468" name="Line 468"/>
            <p:cNvSpPr>
              <a:spLocks noChangeShapeType="1"/>
            </p:cNvSpPr>
            <p:nvPr/>
          </p:nvSpPr>
          <p:spPr bwMode="auto">
            <a:xfrm flipV="1">
              <a:off x="2279" y="3420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469" name="Line 469"/>
            <p:cNvSpPr>
              <a:spLocks noChangeShapeType="1"/>
            </p:cNvSpPr>
            <p:nvPr/>
          </p:nvSpPr>
          <p:spPr bwMode="auto">
            <a:xfrm flipV="1">
              <a:off x="2297" y="3420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470" name="Line 470"/>
            <p:cNvSpPr>
              <a:spLocks noChangeShapeType="1"/>
            </p:cNvSpPr>
            <p:nvPr/>
          </p:nvSpPr>
          <p:spPr bwMode="auto">
            <a:xfrm flipV="1">
              <a:off x="2297" y="3420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471" name="Line 471"/>
            <p:cNvSpPr>
              <a:spLocks noChangeShapeType="1"/>
            </p:cNvSpPr>
            <p:nvPr/>
          </p:nvSpPr>
          <p:spPr bwMode="auto">
            <a:xfrm flipV="1">
              <a:off x="2297" y="3420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472" name="Line 472"/>
            <p:cNvSpPr>
              <a:spLocks noChangeShapeType="1"/>
            </p:cNvSpPr>
            <p:nvPr/>
          </p:nvSpPr>
          <p:spPr bwMode="auto">
            <a:xfrm flipV="1">
              <a:off x="2297" y="3420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473" name="Line 473"/>
            <p:cNvSpPr>
              <a:spLocks noChangeShapeType="1"/>
            </p:cNvSpPr>
            <p:nvPr/>
          </p:nvSpPr>
          <p:spPr bwMode="auto">
            <a:xfrm flipV="1">
              <a:off x="2324" y="3420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474" name="Line 474"/>
            <p:cNvSpPr>
              <a:spLocks noChangeShapeType="1"/>
            </p:cNvSpPr>
            <p:nvPr/>
          </p:nvSpPr>
          <p:spPr bwMode="auto">
            <a:xfrm flipV="1">
              <a:off x="2324" y="3420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475" name="Line 475"/>
            <p:cNvSpPr>
              <a:spLocks noChangeShapeType="1"/>
            </p:cNvSpPr>
            <p:nvPr/>
          </p:nvSpPr>
          <p:spPr bwMode="auto">
            <a:xfrm flipV="1">
              <a:off x="2324" y="3420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476" name="Line 476"/>
            <p:cNvSpPr>
              <a:spLocks noChangeShapeType="1"/>
            </p:cNvSpPr>
            <p:nvPr/>
          </p:nvSpPr>
          <p:spPr bwMode="auto">
            <a:xfrm flipV="1">
              <a:off x="2324" y="3420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477" name="Line 477"/>
            <p:cNvSpPr>
              <a:spLocks noChangeShapeType="1"/>
            </p:cNvSpPr>
            <p:nvPr/>
          </p:nvSpPr>
          <p:spPr bwMode="auto">
            <a:xfrm flipV="1">
              <a:off x="2324" y="3420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478" name="Line 478"/>
            <p:cNvSpPr>
              <a:spLocks noChangeShapeType="1"/>
            </p:cNvSpPr>
            <p:nvPr/>
          </p:nvSpPr>
          <p:spPr bwMode="auto">
            <a:xfrm flipV="1">
              <a:off x="2324" y="3420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479" name="Line 479"/>
            <p:cNvSpPr>
              <a:spLocks noChangeShapeType="1"/>
            </p:cNvSpPr>
            <p:nvPr/>
          </p:nvSpPr>
          <p:spPr bwMode="auto">
            <a:xfrm>
              <a:off x="2324" y="3465"/>
              <a:ext cx="1" cy="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480" name="Line 480"/>
            <p:cNvSpPr>
              <a:spLocks noChangeShapeType="1"/>
            </p:cNvSpPr>
            <p:nvPr/>
          </p:nvSpPr>
          <p:spPr bwMode="auto">
            <a:xfrm>
              <a:off x="2324" y="3447"/>
              <a:ext cx="1" cy="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481" name="Line 481"/>
            <p:cNvSpPr>
              <a:spLocks noChangeShapeType="1"/>
            </p:cNvSpPr>
            <p:nvPr/>
          </p:nvSpPr>
          <p:spPr bwMode="auto">
            <a:xfrm flipV="1">
              <a:off x="2342" y="3403"/>
              <a:ext cx="1" cy="44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482" name="Line 482"/>
            <p:cNvSpPr>
              <a:spLocks noChangeShapeType="1"/>
            </p:cNvSpPr>
            <p:nvPr/>
          </p:nvSpPr>
          <p:spPr bwMode="auto">
            <a:xfrm flipV="1">
              <a:off x="2342" y="3403"/>
              <a:ext cx="1" cy="44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483" name="Line 483"/>
            <p:cNvSpPr>
              <a:spLocks noChangeShapeType="1"/>
            </p:cNvSpPr>
            <p:nvPr/>
          </p:nvSpPr>
          <p:spPr bwMode="auto">
            <a:xfrm flipV="1">
              <a:off x="2342" y="3403"/>
              <a:ext cx="1" cy="44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484" name="Line 484"/>
            <p:cNvSpPr>
              <a:spLocks noChangeShapeType="1"/>
            </p:cNvSpPr>
            <p:nvPr/>
          </p:nvSpPr>
          <p:spPr bwMode="auto">
            <a:xfrm flipV="1">
              <a:off x="2360" y="3403"/>
              <a:ext cx="1" cy="44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485" name="Line 485"/>
            <p:cNvSpPr>
              <a:spLocks noChangeShapeType="1"/>
            </p:cNvSpPr>
            <p:nvPr/>
          </p:nvSpPr>
          <p:spPr bwMode="auto">
            <a:xfrm flipV="1">
              <a:off x="2360" y="3403"/>
              <a:ext cx="1" cy="44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486" name="Line 486"/>
            <p:cNvSpPr>
              <a:spLocks noChangeShapeType="1"/>
            </p:cNvSpPr>
            <p:nvPr/>
          </p:nvSpPr>
          <p:spPr bwMode="auto">
            <a:xfrm flipV="1">
              <a:off x="2360" y="3403"/>
              <a:ext cx="1" cy="44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487" name="Line 487"/>
            <p:cNvSpPr>
              <a:spLocks noChangeShapeType="1"/>
            </p:cNvSpPr>
            <p:nvPr/>
          </p:nvSpPr>
          <p:spPr bwMode="auto">
            <a:xfrm flipV="1">
              <a:off x="2369" y="3403"/>
              <a:ext cx="1" cy="44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488" name="Line 488"/>
            <p:cNvSpPr>
              <a:spLocks noChangeShapeType="1"/>
            </p:cNvSpPr>
            <p:nvPr/>
          </p:nvSpPr>
          <p:spPr bwMode="auto">
            <a:xfrm flipV="1">
              <a:off x="2369" y="3403"/>
              <a:ext cx="1" cy="44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489" name="Line 489"/>
            <p:cNvSpPr>
              <a:spLocks noChangeShapeType="1"/>
            </p:cNvSpPr>
            <p:nvPr/>
          </p:nvSpPr>
          <p:spPr bwMode="auto">
            <a:xfrm flipV="1">
              <a:off x="2387" y="3403"/>
              <a:ext cx="1" cy="44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490" name="Line 490"/>
            <p:cNvSpPr>
              <a:spLocks noChangeShapeType="1"/>
            </p:cNvSpPr>
            <p:nvPr/>
          </p:nvSpPr>
          <p:spPr bwMode="auto">
            <a:xfrm flipV="1">
              <a:off x="2387" y="3403"/>
              <a:ext cx="1" cy="44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491" name="Line 491"/>
            <p:cNvSpPr>
              <a:spLocks noChangeShapeType="1"/>
            </p:cNvSpPr>
            <p:nvPr/>
          </p:nvSpPr>
          <p:spPr bwMode="auto">
            <a:xfrm flipV="1">
              <a:off x="2387" y="3403"/>
              <a:ext cx="1" cy="44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492" name="Line 492"/>
            <p:cNvSpPr>
              <a:spLocks noChangeShapeType="1"/>
            </p:cNvSpPr>
            <p:nvPr/>
          </p:nvSpPr>
          <p:spPr bwMode="auto">
            <a:xfrm flipV="1">
              <a:off x="2405" y="3403"/>
              <a:ext cx="1" cy="44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493" name="Line 493"/>
            <p:cNvSpPr>
              <a:spLocks noChangeShapeType="1"/>
            </p:cNvSpPr>
            <p:nvPr/>
          </p:nvSpPr>
          <p:spPr bwMode="auto">
            <a:xfrm flipV="1">
              <a:off x="2405" y="3403"/>
              <a:ext cx="1" cy="44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494" name="Line 494"/>
            <p:cNvSpPr>
              <a:spLocks noChangeShapeType="1"/>
            </p:cNvSpPr>
            <p:nvPr/>
          </p:nvSpPr>
          <p:spPr bwMode="auto">
            <a:xfrm flipV="1">
              <a:off x="2405" y="3403"/>
              <a:ext cx="1" cy="44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495" name="Line 495"/>
            <p:cNvSpPr>
              <a:spLocks noChangeShapeType="1"/>
            </p:cNvSpPr>
            <p:nvPr/>
          </p:nvSpPr>
          <p:spPr bwMode="auto">
            <a:xfrm flipV="1">
              <a:off x="2405" y="3403"/>
              <a:ext cx="1" cy="44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496" name="Line 496"/>
            <p:cNvSpPr>
              <a:spLocks noChangeShapeType="1"/>
            </p:cNvSpPr>
            <p:nvPr/>
          </p:nvSpPr>
          <p:spPr bwMode="auto">
            <a:xfrm flipV="1">
              <a:off x="2405" y="3403"/>
              <a:ext cx="1" cy="44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497" name="Line 497"/>
            <p:cNvSpPr>
              <a:spLocks noChangeShapeType="1"/>
            </p:cNvSpPr>
            <p:nvPr/>
          </p:nvSpPr>
          <p:spPr bwMode="auto">
            <a:xfrm flipV="1">
              <a:off x="2405" y="3403"/>
              <a:ext cx="1" cy="44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498" name="Line 498"/>
            <p:cNvSpPr>
              <a:spLocks noChangeShapeType="1"/>
            </p:cNvSpPr>
            <p:nvPr/>
          </p:nvSpPr>
          <p:spPr bwMode="auto">
            <a:xfrm flipV="1">
              <a:off x="2405" y="3403"/>
              <a:ext cx="1" cy="44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499" name="Line 499"/>
            <p:cNvSpPr>
              <a:spLocks noChangeShapeType="1"/>
            </p:cNvSpPr>
            <p:nvPr/>
          </p:nvSpPr>
          <p:spPr bwMode="auto">
            <a:xfrm flipV="1">
              <a:off x="2405" y="3403"/>
              <a:ext cx="1" cy="44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500" name="Line 500"/>
            <p:cNvSpPr>
              <a:spLocks noChangeShapeType="1"/>
            </p:cNvSpPr>
            <p:nvPr/>
          </p:nvSpPr>
          <p:spPr bwMode="auto">
            <a:xfrm flipV="1">
              <a:off x="2432" y="3403"/>
              <a:ext cx="1" cy="44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501" name="Line 501"/>
            <p:cNvSpPr>
              <a:spLocks noChangeShapeType="1"/>
            </p:cNvSpPr>
            <p:nvPr/>
          </p:nvSpPr>
          <p:spPr bwMode="auto">
            <a:xfrm flipV="1">
              <a:off x="2432" y="3403"/>
              <a:ext cx="1" cy="44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502" name="Line 502"/>
            <p:cNvSpPr>
              <a:spLocks noChangeShapeType="1"/>
            </p:cNvSpPr>
            <p:nvPr/>
          </p:nvSpPr>
          <p:spPr bwMode="auto">
            <a:xfrm flipV="1">
              <a:off x="2450" y="3403"/>
              <a:ext cx="1" cy="44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503" name="Line 503"/>
            <p:cNvSpPr>
              <a:spLocks noChangeShapeType="1"/>
            </p:cNvSpPr>
            <p:nvPr/>
          </p:nvSpPr>
          <p:spPr bwMode="auto">
            <a:xfrm flipV="1">
              <a:off x="2450" y="3403"/>
              <a:ext cx="1" cy="44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504" name="Line 504"/>
            <p:cNvSpPr>
              <a:spLocks noChangeShapeType="1"/>
            </p:cNvSpPr>
            <p:nvPr/>
          </p:nvSpPr>
          <p:spPr bwMode="auto">
            <a:xfrm flipV="1">
              <a:off x="2450" y="3403"/>
              <a:ext cx="1" cy="44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505" name="Line 505"/>
            <p:cNvSpPr>
              <a:spLocks noChangeShapeType="1"/>
            </p:cNvSpPr>
            <p:nvPr/>
          </p:nvSpPr>
          <p:spPr bwMode="auto">
            <a:xfrm flipV="1">
              <a:off x="2450" y="3403"/>
              <a:ext cx="1" cy="44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506" name="Line 506"/>
            <p:cNvSpPr>
              <a:spLocks noChangeShapeType="1"/>
            </p:cNvSpPr>
            <p:nvPr/>
          </p:nvSpPr>
          <p:spPr bwMode="auto">
            <a:xfrm flipV="1">
              <a:off x="2450" y="3403"/>
              <a:ext cx="1" cy="44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507" name="Line 507"/>
            <p:cNvSpPr>
              <a:spLocks noChangeShapeType="1"/>
            </p:cNvSpPr>
            <p:nvPr/>
          </p:nvSpPr>
          <p:spPr bwMode="auto">
            <a:xfrm flipV="1">
              <a:off x="2477" y="3403"/>
              <a:ext cx="1" cy="44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508" name="Line 508"/>
            <p:cNvSpPr>
              <a:spLocks noChangeShapeType="1"/>
            </p:cNvSpPr>
            <p:nvPr/>
          </p:nvSpPr>
          <p:spPr bwMode="auto">
            <a:xfrm flipV="1">
              <a:off x="2477" y="3403"/>
              <a:ext cx="1" cy="44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509" name="Line 509"/>
            <p:cNvSpPr>
              <a:spLocks noChangeShapeType="1"/>
            </p:cNvSpPr>
            <p:nvPr/>
          </p:nvSpPr>
          <p:spPr bwMode="auto">
            <a:xfrm flipV="1">
              <a:off x="2477" y="3403"/>
              <a:ext cx="1" cy="44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510" name="Line 510"/>
            <p:cNvSpPr>
              <a:spLocks noChangeShapeType="1"/>
            </p:cNvSpPr>
            <p:nvPr/>
          </p:nvSpPr>
          <p:spPr bwMode="auto">
            <a:xfrm flipV="1">
              <a:off x="2477" y="3403"/>
              <a:ext cx="1" cy="44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511" name="Line 511"/>
            <p:cNvSpPr>
              <a:spLocks noChangeShapeType="1"/>
            </p:cNvSpPr>
            <p:nvPr/>
          </p:nvSpPr>
          <p:spPr bwMode="auto">
            <a:xfrm flipV="1">
              <a:off x="2477" y="3403"/>
              <a:ext cx="1" cy="44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512" name="Line 512"/>
            <p:cNvSpPr>
              <a:spLocks noChangeShapeType="1"/>
            </p:cNvSpPr>
            <p:nvPr/>
          </p:nvSpPr>
          <p:spPr bwMode="auto">
            <a:xfrm flipV="1">
              <a:off x="2477" y="3403"/>
              <a:ext cx="1" cy="44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513" name="Line 513"/>
            <p:cNvSpPr>
              <a:spLocks noChangeShapeType="1"/>
            </p:cNvSpPr>
            <p:nvPr/>
          </p:nvSpPr>
          <p:spPr bwMode="auto">
            <a:xfrm>
              <a:off x="2495" y="3447"/>
              <a:ext cx="1" cy="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514" name="Line 514"/>
            <p:cNvSpPr>
              <a:spLocks noChangeShapeType="1"/>
            </p:cNvSpPr>
            <p:nvPr/>
          </p:nvSpPr>
          <p:spPr bwMode="auto">
            <a:xfrm>
              <a:off x="2495" y="3429"/>
              <a:ext cx="1" cy="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515" name="Line 515"/>
            <p:cNvSpPr>
              <a:spLocks noChangeShapeType="1"/>
            </p:cNvSpPr>
            <p:nvPr/>
          </p:nvSpPr>
          <p:spPr bwMode="auto">
            <a:xfrm flipV="1">
              <a:off x="2495" y="3385"/>
              <a:ext cx="1" cy="44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516" name="Line 516"/>
            <p:cNvSpPr>
              <a:spLocks noChangeShapeType="1"/>
            </p:cNvSpPr>
            <p:nvPr/>
          </p:nvSpPr>
          <p:spPr bwMode="auto">
            <a:xfrm flipV="1">
              <a:off x="2495" y="3385"/>
              <a:ext cx="1" cy="44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517" name="Line 517"/>
            <p:cNvSpPr>
              <a:spLocks noChangeShapeType="1"/>
            </p:cNvSpPr>
            <p:nvPr/>
          </p:nvSpPr>
          <p:spPr bwMode="auto">
            <a:xfrm flipV="1">
              <a:off x="2495" y="3385"/>
              <a:ext cx="1" cy="44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518" name="Line 518"/>
            <p:cNvSpPr>
              <a:spLocks noChangeShapeType="1"/>
            </p:cNvSpPr>
            <p:nvPr/>
          </p:nvSpPr>
          <p:spPr bwMode="auto">
            <a:xfrm flipV="1">
              <a:off x="2495" y="3385"/>
              <a:ext cx="1" cy="44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519" name="Line 519"/>
            <p:cNvSpPr>
              <a:spLocks noChangeShapeType="1"/>
            </p:cNvSpPr>
            <p:nvPr/>
          </p:nvSpPr>
          <p:spPr bwMode="auto">
            <a:xfrm flipV="1">
              <a:off x="2495" y="3385"/>
              <a:ext cx="1" cy="44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520" name="Line 520"/>
            <p:cNvSpPr>
              <a:spLocks noChangeShapeType="1"/>
            </p:cNvSpPr>
            <p:nvPr/>
          </p:nvSpPr>
          <p:spPr bwMode="auto">
            <a:xfrm flipV="1">
              <a:off x="2495" y="3385"/>
              <a:ext cx="1" cy="44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521" name="Line 521"/>
            <p:cNvSpPr>
              <a:spLocks noChangeShapeType="1"/>
            </p:cNvSpPr>
            <p:nvPr/>
          </p:nvSpPr>
          <p:spPr bwMode="auto">
            <a:xfrm flipV="1">
              <a:off x="2495" y="3385"/>
              <a:ext cx="1" cy="44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522" name="Line 522"/>
            <p:cNvSpPr>
              <a:spLocks noChangeShapeType="1"/>
            </p:cNvSpPr>
            <p:nvPr/>
          </p:nvSpPr>
          <p:spPr bwMode="auto">
            <a:xfrm flipV="1">
              <a:off x="2513" y="3385"/>
              <a:ext cx="1" cy="44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523" name="Line 523"/>
            <p:cNvSpPr>
              <a:spLocks noChangeShapeType="1"/>
            </p:cNvSpPr>
            <p:nvPr/>
          </p:nvSpPr>
          <p:spPr bwMode="auto">
            <a:xfrm flipV="1">
              <a:off x="2513" y="3385"/>
              <a:ext cx="1" cy="44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524" name="Line 524"/>
            <p:cNvSpPr>
              <a:spLocks noChangeShapeType="1"/>
            </p:cNvSpPr>
            <p:nvPr/>
          </p:nvSpPr>
          <p:spPr bwMode="auto">
            <a:xfrm flipV="1">
              <a:off x="2513" y="3385"/>
              <a:ext cx="1" cy="44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525" name="Line 525"/>
            <p:cNvSpPr>
              <a:spLocks noChangeShapeType="1"/>
            </p:cNvSpPr>
            <p:nvPr/>
          </p:nvSpPr>
          <p:spPr bwMode="auto">
            <a:xfrm flipV="1">
              <a:off x="2522" y="3385"/>
              <a:ext cx="1" cy="44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526" name="Line 526"/>
            <p:cNvSpPr>
              <a:spLocks noChangeShapeType="1"/>
            </p:cNvSpPr>
            <p:nvPr/>
          </p:nvSpPr>
          <p:spPr bwMode="auto">
            <a:xfrm flipV="1">
              <a:off x="2540" y="3385"/>
              <a:ext cx="1" cy="44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527" name="Line 527"/>
            <p:cNvSpPr>
              <a:spLocks noChangeShapeType="1"/>
            </p:cNvSpPr>
            <p:nvPr/>
          </p:nvSpPr>
          <p:spPr bwMode="auto">
            <a:xfrm flipV="1">
              <a:off x="2540" y="3385"/>
              <a:ext cx="1" cy="44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528" name="Line 528"/>
            <p:cNvSpPr>
              <a:spLocks noChangeShapeType="1"/>
            </p:cNvSpPr>
            <p:nvPr/>
          </p:nvSpPr>
          <p:spPr bwMode="auto">
            <a:xfrm flipV="1">
              <a:off x="2540" y="3385"/>
              <a:ext cx="1" cy="44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529" name="Line 529"/>
            <p:cNvSpPr>
              <a:spLocks noChangeShapeType="1"/>
            </p:cNvSpPr>
            <p:nvPr/>
          </p:nvSpPr>
          <p:spPr bwMode="auto">
            <a:xfrm flipV="1">
              <a:off x="2558" y="3385"/>
              <a:ext cx="1" cy="44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530" name="Line 530"/>
            <p:cNvSpPr>
              <a:spLocks noChangeShapeType="1"/>
            </p:cNvSpPr>
            <p:nvPr/>
          </p:nvSpPr>
          <p:spPr bwMode="auto">
            <a:xfrm flipV="1">
              <a:off x="2558" y="3385"/>
              <a:ext cx="1" cy="44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531" name="Line 531"/>
            <p:cNvSpPr>
              <a:spLocks noChangeShapeType="1"/>
            </p:cNvSpPr>
            <p:nvPr/>
          </p:nvSpPr>
          <p:spPr bwMode="auto">
            <a:xfrm flipV="1">
              <a:off x="2567" y="3385"/>
              <a:ext cx="1" cy="44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532" name="Line 532"/>
            <p:cNvSpPr>
              <a:spLocks noChangeShapeType="1"/>
            </p:cNvSpPr>
            <p:nvPr/>
          </p:nvSpPr>
          <p:spPr bwMode="auto">
            <a:xfrm>
              <a:off x="2585" y="3429"/>
              <a:ext cx="1" cy="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533" name="Line 533"/>
            <p:cNvSpPr>
              <a:spLocks noChangeShapeType="1"/>
            </p:cNvSpPr>
            <p:nvPr/>
          </p:nvSpPr>
          <p:spPr bwMode="auto">
            <a:xfrm>
              <a:off x="2585" y="3412"/>
              <a:ext cx="1" cy="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534" name="Line 534"/>
            <p:cNvSpPr>
              <a:spLocks noChangeShapeType="1"/>
            </p:cNvSpPr>
            <p:nvPr/>
          </p:nvSpPr>
          <p:spPr bwMode="auto">
            <a:xfrm flipV="1">
              <a:off x="2585" y="3367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535" name="Line 535"/>
            <p:cNvSpPr>
              <a:spLocks noChangeShapeType="1"/>
            </p:cNvSpPr>
            <p:nvPr/>
          </p:nvSpPr>
          <p:spPr bwMode="auto">
            <a:xfrm flipV="1">
              <a:off x="2585" y="3367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536" name="Line 536"/>
            <p:cNvSpPr>
              <a:spLocks noChangeShapeType="1"/>
            </p:cNvSpPr>
            <p:nvPr/>
          </p:nvSpPr>
          <p:spPr bwMode="auto">
            <a:xfrm flipV="1">
              <a:off x="2585" y="3367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537" name="Line 537"/>
            <p:cNvSpPr>
              <a:spLocks noChangeShapeType="1"/>
            </p:cNvSpPr>
            <p:nvPr/>
          </p:nvSpPr>
          <p:spPr bwMode="auto">
            <a:xfrm flipV="1">
              <a:off x="2585" y="3367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538" name="Line 538"/>
            <p:cNvSpPr>
              <a:spLocks noChangeShapeType="1"/>
            </p:cNvSpPr>
            <p:nvPr/>
          </p:nvSpPr>
          <p:spPr bwMode="auto">
            <a:xfrm flipV="1">
              <a:off x="2603" y="3367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539" name="Line 539"/>
            <p:cNvSpPr>
              <a:spLocks noChangeShapeType="1"/>
            </p:cNvSpPr>
            <p:nvPr/>
          </p:nvSpPr>
          <p:spPr bwMode="auto">
            <a:xfrm flipV="1">
              <a:off x="2603" y="3367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540" name="Line 540"/>
            <p:cNvSpPr>
              <a:spLocks noChangeShapeType="1"/>
            </p:cNvSpPr>
            <p:nvPr/>
          </p:nvSpPr>
          <p:spPr bwMode="auto">
            <a:xfrm flipV="1">
              <a:off x="2603" y="3367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541" name="Line 541"/>
            <p:cNvSpPr>
              <a:spLocks noChangeShapeType="1"/>
            </p:cNvSpPr>
            <p:nvPr/>
          </p:nvSpPr>
          <p:spPr bwMode="auto">
            <a:xfrm flipV="1">
              <a:off x="2630" y="3367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542" name="Line 542"/>
            <p:cNvSpPr>
              <a:spLocks noChangeShapeType="1"/>
            </p:cNvSpPr>
            <p:nvPr/>
          </p:nvSpPr>
          <p:spPr bwMode="auto">
            <a:xfrm flipV="1">
              <a:off x="2630" y="3367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543" name="Line 543"/>
            <p:cNvSpPr>
              <a:spLocks noChangeShapeType="1"/>
            </p:cNvSpPr>
            <p:nvPr/>
          </p:nvSpPr>
          <p:spPr bwMode="auto">
            <a:xfrm flipV="1">
              <a:off x="2630" y="3367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544" name="Line 544"/>
            <p:cNvSpPr>
              <a:spLocks noChangeShapeType="1"/>
            </p:cNvSpPr>
            <p:nvPr/>
          </p:nvSpPr>
          <p:spPr bwMode="auto">
            <a:xfrm flipV="1">
              <a:off x="2630" y="3367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545" name="Line 545"/>
            <p:cNvSpPr>
              <a:spLocks noChangeShapeType="1"/>
            </p:cNvSpPr>
            <p:nvPr/>
          </p:nvSpPr>
          <p:spPr bwMode="auto">
            <a:xfrm flipV="1">
              <a:off x="2630" y="3367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546" name="Line 546"/>
            <p:cNvSpPr>
              <a:spLocks noChangeShapeType="1"/>
            </p:cNvSpPr>
            <p:nvPr/>
          </p:nvSpPr>
          <p:spPr bwMode="auto">
            <a:xfrm flipV="1">
              <a:off x="2630" y="3367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547" name="Line 547"/>
            <p:cNvSpPr>
              <a:spLocks noChangeShapeType="1"/>
            </p:cNvSpPr>
            <p:nvPr/>
          </p:nvSpPr>
          <p:spPr bwMode="auto">
            <a:xfrm flipV="1">
              <a:off x="2648" y="3367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548" name="Line 548"/>
            <p:cNvSpPr>
              <a:spLocks noChangeShapeType="1"/>
            </p:cNvSpPr>
            <p:nvPr/>
          </p:nvSpPr>
          <p:spPr bwMode="auto">
            <a:xfrm flipV="1">
              <a:off x="2648" y="3367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549" name="Line 549"/>
            <p:cNvSpPr>
              <a:spLocks noChangeShapeType="1"/>
            </p:cNvSpPr>
            <p:nvPr/>
          </p:nvSpPr>
          <p:spPr bwMode="auto">
            <a:xfrm flipV="1">
              <a:off x="2675" y="3367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550" name="Line 550"/>
            <p:cNvSpPr>
              <a:spLocks noChangeShapeType="1"/>
            </p:cNvSpPr>
            <p:nvPr/>
          </p:nvSpPr>
          <p:spPr bwMode="auto">
            <a:xfrm flipV="1">
              <a:off x="2675" y="3367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551" name="Line 551"/>
            <p:cNvSpPr>
              <a:spLocks noChangeShapeType="1"/>
            </p:cNvSpPr>
            <p:nvPr/>
          </p:nvSpPr>
          <p:spPr bwMode="auto">
            <a:xfrm flipV="1">
              <a:off x="2675" y="3367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552" name="Line 552"/>
            <p:cNvSpPr>
              <a:spLocks noChangeShapeType="1"/>
            </p:cNvSpPr>
            <p:nvPr/>
          </p:nvSpPr>
          <p:spPr bwMode="auto">
            <a:xfrm flipV="1">
              <a:off x="2693" y="3367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553" name="Line 553"/>
            <p:cNvSpPr>
              <a:spLocks noChangeShapeType="1"/>
            </p:cNvSpPr>
            <p:nvPr/>
          </p:nvSpPr>
          <p:spPr bwMode="auto">
            <a:xfrm flipV="1">
              <a:off x="2693" y="3367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554" name="Line 554"/>
            <p:cNvSpPr>
              <a:spLocks noChangeShapeType="1"/>
            </p:cNvSpPr>
            <p:nvPr/>
          </p:nvSpPr>
          <p:spPr bwMode="auto">
            <a:xfrm flipV="1">
              <a:off x="2693" y="3367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555" name="Line 555"/>
            <p:cNvSpPr>
              <a:spLocks noChangeShapeType="1"/>
            </p:cNvSpPr>
            <p:nvPr/>
          </p:nvSpPr>
          <p:spPr bwMode="auto">
            <a:xfrm flipV="1">
              <a:off x="2738" y="3367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556" name="Line 556"/>
            <p:cNvSpPr>
              <a:spLocks noChangeShapeType="1"/>
            </p:cNvSpPr>
            <p:nvPr/>
          </p:nvSpPr>
          <p:spPr bwMode="auto">
            <a:xfrm flipV="1">
              <a:off x="2738" y="3367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557" name="Line 557"/>
            <p:cNvSpPr>
              <a:spLocks noChangeShapeType="1"/>
            </p:cNvSpPr>
            <p:nvPr/>
          </p:nvSpPr>
          <p:spPr bwMode="auto">
            <a:xfrm flipV="1">
              <a:off x="2738" y="3367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558" name="Line 558"/>
            <p:cNvSpPr>
              <a:spLocks noChangeShapeType="1"/>
            </p:cNvSpPr>
            <p:nvPr/>
          </p:nvSpPr>
          <p:spPr bwMode="auto">
            <a:xfrm flipV="1">
              <a:off x="2756" y="3367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559" name="Line 559"/>
            <p:cNvSpPr>
              <a:spLocks noChangeShapeType="1"/>
            </p:cNvSpPr>
            <p:nvPr/>
          </p:nvSpPr>
          <p:spPr bwMode="auto">
            <a:xfrm flipV="1">
              <a:off x="2756" y="3367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560" name="Line 560"/>
            <p:cNvSpPr>
              <a:spLocks noChangeShapeType="1"/>
            </p:cNvSpPr>
            <p:nvPr/>
          </p:nvSpPr>
          <p:spPr bwMode="auto">
            <a:xfrm flipV="1">
              <a:off x="2783" y="3367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561" name="Line 561"/>
            <p:cNvSpPr>
              <a:spLocks noChangeShapeType="1"/>
            </p:cNvSpPr>
            <p:nvPr/>
          </p:nvSpPr>
          <p:spPr bwMode="auto">
            <a:xfrm flipV="1">
              <a:off x="2783" y="3367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562" name="Line 562"/>
            <p:cNvSpPr>
              <a:spLocks noChangeShapeType="1"/>
            </p:cNvSpPr>
            <p:nvPr/>
          </p:nvSpPr>
          <p:spPr bwMode="auto">
            <a:xfrm flipV="1">
              <a:off x="2783" y="3367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563" name="Line 563"/>
            <p:cNvSpPr>
              <a:spLocks noChangeShapeType="1"/>
            </p:cNvSpPr>
            <p:nvPr/>
          </p:nvSpPr>
          <p:spPr bwMode="auto">
            <a:xfrm flipV="1">
              <a:off x="2801" y="3367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564" name="Line 564"/>
            <p:cNvSpPr>
              <a:spLocks noChangeShapeType="1"/>
            </p:cNvSpPr>
            <p:nvPr/>
          </p:nvSpPr>
          <p:spPr bwMode="auto">
            <a:xfrm flipV="1">
              <a:off x="2801" y="3367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565" name="Line 565"/>
            <p:cNvSpPr>
              <a:spLocks noChangeShapeType="1"/>
            </p:cNvSpPr>
            <p:nvPr/>
          </p:nvSpPr>
          <p:spPr bwMode="auto">
            <a:xfrm>
              <a:off x="2828" y="3412"/>
              <a:ext cx="1" cy="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566" name="Line 566"/>
            <p:cNvSpPr>
              <a:spLocks noChangeShapeType="1"/>
            </p:cNvSpPr>
            <p:nvPr/>
          </p:nvSpPr>
          <p:spPr bwMode="auto">
            <a:xfrm>
              <a:off x="2828" y="3376"/>
              <a:ext cx="1" cy="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567" name="Line 567"/>
            <p:cNvSpPr>
              <a:spLocks noChangeShapeType="1"/>
            </p:cNvSpPr>
            <p:nvPr/>
          </p:nvSpPr>
          <p:spPr bwMode="auto">
            <a:xfrm>
              <a:off x="2828" y="3376"/>
              <a:ext cx="1" cy="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568" name="Line 568"/>
            <p:cNvSpPr>
              <a:spLocks noChangeShapeType="1"/>
            </p:cNvSpPr>
            <p:nvPr/>
          </p:nvSpPr>
          <p:spPr bwMode="auto">
            <a:xfrm>
              <a:off x="2828" y="3349"/>
              <a:ext cx="1" cy="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569" name="Line 569"/>
            <p:cNvSpPr>
              <a:spLocks noChangeShapeType="1"/>
            </p:cNvSpPr>
            <p:nvPr/>
          </p:nvSpPr>
          <p:spPr bwMode="auto">
            <a:xfrm flipV="1">
              <a:off x="2828" y="3304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570" name="Line 570"/>
            <p:cNvSpPr>
              <a:spLocks noChangeShapeType="1"/>
            </p:cNvSpPr>
            <p:nvPr/>
          </p:nvSpPr>
          <p:spPr bwMode="auto">
            <a:xfrm flipV="1">
              <a:off x="2846" y="3304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571" name="Line 571"/>
            <p:cNvSpPr>
              <a:spLocks noChangeShapeType="1"/>
            </p:cNvSpPr>
            <p:nvPr/>
          </p:nvSpPr>
          <p:spPr bwMode="auto">
            <a:xfrm flipV="1">
              <a:off x="2846" y="3304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572" name="Line 572"/>
            <p:cNvSpPr>
              <a:spLocks noChangeShapeType="1"/>
            </p:cNvSpPr>
            <p:nvPr/>
          </p:nvSpPr>
          <p:spPr bwMode="auto">
            <a:xfrm flipV="1">
              <a:off x="2846" y="3304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573" name="Line 573"/>
            <p:cNvSpPr>
              <a:spLocks noChangeShapeType="1"/>
            </p:cNvSpPr>
            <p:nvPr/>
          </p:nvSpPr>
          <p:spPr bwMode="auto">
            <a:xfrm flipV="1">
              <a:off x="2846" y="3304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574" name="Line 574"/>
            <p:cNvSpPr>
              <a:spLocks noChangeShapeType="1"/>
            </p:cNvSpPr>
            <p:nvPr/>
          </p:nvSpPr>
          <p:spPr bwMode="auto">
            <a:xfrm flipV="1">
              <a:off x="2846" y="3304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575" name="Line 575"/>
            <p:cNvSpPr>
              <a:spLocks noChangeShapeType="1"/>
            </p:cNvSpPr>
            <p:nvPr/>
          </p:nvSpPr>
          <p:spPr bwMode="auto">
            <a:xfrm flipV="1">
              <a:off x="2846" y="3304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576" name="Line 576"/>
            <p:cNvSpPr>
              <a:spLocks noChangeShapeType="1"/>
            </p:cNvSpPr>
            <p:nvPr/>
          </p:nvSpPr>
          <p:spPr bwMode="auto">
            <a:xfrm flipV="1">
              <a:off x="2864" y="3304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577" name="Line 577"/>
            <p:cNvSpPr>
              <a:spLocks noChangeShapeType="1"/>
            </p:cNvSpPr>
            <p:nvPr/>
          </p:nvSpPr>
          <p:spPr bwMode="auto">
            <a:xfrm flipV="1">
              <a:off x="2873" y="3304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578" name="Line 578"/>
            <p:cNvSpPr>
              <a:spLocks noChangeShapeType="1"/>
            </p:cNvSpPr>
            <p:nvPr/>
          </p:nvSpPr>
          <p:spPr bwMode="auto">
            <a:xfrm flipV="1">
              <a:off x="2891" y="3304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579" name="Line 579"/>
            <p:cNvSpPr>
              <a:spLocks noChangeShapeType="1"/>
            </p:cNvSpPr>
            <p:nvPr/>
          </p:nvSpPr>
          <p:spPr bwMode="auto">
            <a:xfrm flipV="1">
              <a:off x="2891" y="3304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580" name="Line 580"/>
            <p:cNvSpPr>
              <a:spLocks noChangeShapeType="1"/>
            </p:cNvSpPr>
            <p:nvPr/>
          </p:nvSpPr>
          <p:spPr bwMode="auto">
            <a:xfrm flipV="1">
              <a:off x="2909" y="3304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581" name="Line 581"/>
            <p:cNvSpPr>
              <a:spLocks noChangeShapeType="1"/>
            </p:cNvSpPr>
            <p:nvPr/>
          </p:nvSpPr>
          <p:spPr bwMode="auto">
            <a:xfrm flipV="1">
              <a:off x="2909" y="3304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582" name="Line 582"/>
            <p:cNvSpPr>
              <a:spLocks noChangeShapeType="1"/>
            </p:cNvSpPr>
            <p:nvPr/>
          </p:nvSpPr>
          <p:spPr bwMode="auto">
            <a:xfrm flipV="1">
              <a:off x="2936" y="3304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583" name="Line 583"/>
            <p:cNvSpPr>
              <a:spLocks noChangeShapeType="1"/>
            </p:cNvSpPr>
            <p:nvPr/>
          </p:nvSpPr>
          <p:spPr bwMode="auto">
            <a:xfrm flipV="1">
              <a:off x="2936" y="3304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584" name="Line 584"/>
            <p:cNvSpPr>
              <a:spLocks noChangeShapeType="1"/>
            </p:cNvSpPr>
            <p:nvPr/>
          </p:nvSpPr>
          <p:spPr bwMode="auto">
            <a:xfrm>
              <a:off x="2936" y="3349"/>
              <a:ext cx="1" cy="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585" name="Line 585"/>
            <p:cNvSpPr>
              <a:spLocks noChangeShapeType="1"/>
            </p:cNvSpPr>
            <p:nvPr/>
          </p:nvSpPr>
          <p:spPr bwMode="auto">
            <a:xfrm>
              <a:off x="2936" y="3304"/>
              <a:ext cx="1" cy="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586" name="Line 586"/>
            <p:cNvSpPr>
              <a:spLocks noChangeShapeType="1"/>
            </p:cNvSpPr>
            <p:nvPr/>
          </p:nvSpPr>
          <p:spPr bwMode="auto">
            <a:xfrm flipV="1">
              <a:off x="2936" y="3259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587" name="Line 587"/>
            <p:cNvSpPr>
              <a:spLocks noChangeShapeType="1"/>
            </p:cNvSpPr>
            <p:nvPr/>
          </p:nvSpPr>
          <p:spPr bwMode="auto">
            <a:xfrm flipV="1">
              <a:off x="2981" y="3259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588" name="Line 588"/>
            <p:cNvSpPr>
              <a:spLocks noChangeShapeType="1"/>
            </p:cNvSpPr>
            <p:nvPr/>
          </p:nvSpPr>
          <p:spPr bwMode="auto">
            <a:xfrm flipV="1">
              <a:off x="2981" y="3259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589" name="Line 589"/>
            <p:cNvSpPr>
              <a:spLocks noChangeShapeType="1"/>
            </p:cNvSpPr>
            <p:nvPr/>
          </p:nvSpPr>
          <p:spPr bwMode="auto">
            <a:xfrm>
              <a:off x="2999" y="3304"/>
              <a:ext cx="1" cy="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590" name="Line 590"/>
            <p:cNvSpPr>
              <a:spLocks noChangeShapeType="1"/>
            </p:cNvSpPr>
            <p:nvPr/>
          </p:nvSpPr>
          <p:spPr bwMode="auto">
            <a:xfrm>
              <a:off x="2999" y="3268"/>
              <a:ext cx="1" cy="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591" name="Line 591"/>
            <p:cNvSpPr>
              <a:spLocks noChangeShapeType="1"/>
            </p:cNvSpPr>
            <p:nvPr/>
          </p:nvSpPr>
          <p:spPr bwMode="auto">
            <a:xfrm>
              <a:off x="3026" y="3268"/>
              <a:ext cx="1" cy="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592" name="Line 592"/>
            <p:cNvSpPr>
              <a:spLocks noChangeShapeType="1"/>
            </p:cNvSpPr>
            <p:nvPr/>
          </p:nvSpPr>
          <p:spPr bwMode="auto">
            <a:xfrm>
              <a:off x="3026" y="3232"/>
              <a:ext cx="1" cy="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593" name="Line 593"/>
            <p:cNvSpPr>
              <a:spLocks noChangeShapeType="1"/>
            </p:cNvSpPr>
            <p:nvPr/>
          </p:nvSpPr>
          <p:spPr bwMode="auto">
            <a:xfrm flipV="1">
              <a:off x="3062" y="3187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594" name="Line 594"/>
            <p:cNvSpPr>
              <a:spLocks noChangeShapeType="1"/>
            </p:cNvSpPr>
            <p:nvPr/>
          </p:nvSpPr>
          <p:spPr bwMode="auto">
            <a:xfrm flipV="1">
              <a:off x="3071" y="3187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595" name="Line 595"/>
            <p:cNvSpPr>
              <a:spLocks noChangeShapeType="1"/>
            </p:cNvSpPr>
            <p:nvPr/>
          </p:nvSpPr>
          <p:spPr bwMode="auto">
            <a:xfrm flipV="1">
              <a:off x="3089" y="3187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596" name="Line 596"/>
            <p:cNvSpPr>
              <a:spLocks noChangeShapeType="1"/>
            </p:cNvSpPr>
            <p:nvPr/>
          </p:nvSpPr>
          <p:spPr bwMode="auto">
            <a:xfrm flipV="1">
              <a:off x="3089" y="3187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597" name="Line 597"/>
            <p:cNvSpPr>
              <a:spLocks noChangeShapeType="1"/>
            </p:cNvSpPr>
            <p:nvPr/>
          </p:nvSpPr>
          <p:spPr bwMode="auto">
            <a:xfrm flipV="1">
              <a:off x="3107" y="3187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598" name="Line 598"/>
            <p:cNvSpPr>
              <a:spLocks noChangeShapeType="1"/>
            </p:cNvSpPr>
            <p:nvPr/>
          </p:nvSpPr>
          <p:spPr bwMode="auto">
            <a:xfrm flipV="1">
              <a:off x="3107" y="3187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599" name="Line 599"/>
            <p:cNvSpPr>
              <a:spLocks noChangeShapeType="1"/>
            </p:cNvSpPr>
            <p:nvPr/>
          </p:nvSpPr>
          <p:spPr bwMode="auto">
            <a:xfrm flipV="1">
              <a:off x="3134" y="3187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600" name="Line 600"/>
            <p:cNvSpPr>
              <a:spLocks noChangeShapeType="1"/>
            </p:cNvSpPr>
            <p:nvPr/>
          </p:nvSpPr>
          <p:spPr bwMode="auto">
            <a:xfrm flipV="1">
              <a:off x="3134" y="3187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601" name="Line 601"/>
            <p:cNvSpPr>
              <a:spLocks noChangeShapeType="1"/>
            </p:cNvSpPr>
            <p:nvPr/>
          </p:nvSpPr>
          <p:spPr bwMode="auto">
            <a:xfrm flipV="1">
              <a:off x="3152" y="3187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602" name="Line 602"/>
            <p:cNvSpPr>
              <a:spLocks noChangeShapeType="1"/>
            </p:cNvSpPr>
            <p:nvPr/>
          </p:nvSpPr>
          <p:spPr bwMode="auto">
            <a:xfrm flipV="1">
              <a:off x="3179" y="3187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603" name="Line 603"/>
            <p:cNvSpPr>
              <a:spLocks noChangeShapeType="1"/>
            </p:cNvSpPr>
            <p:nvPr/>
          </p:nvSpPr>
          <p:spPr bwMode="auto">
            <a:xfrm flipV="1">
              <a:off x="3179" y="3187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604" name="Line 604"/>
            <p:cNvSpPr>
              <a:spLocks noChangeShapeType="1"/>
            </p:cNvSpPr>
            <p:nvPr/>
          </p:nvSpPr>
          <p:spPr bwMode="auto">
            <a:xfrm flipV="1">
              <a:off x="3215" y="3187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605" name="Line 605"/>
            <p:cNvSpPr>
              <a:spLocks noChangeShapeType="1"/>
            </p:cNvSpPr>
            <p:nvPr/>
          </p:nvSpPr>
          <p:spPr bwMode="auto">
            <a:xfrm flipV="1">
              <a:off x="3242" y="3187"/>
              <a:ext cx="1" cy="45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</p:grpSp>
      <p:sp>
        <p:nvSpPr>
          <p:cNvPr id="606" name="Line 606"/>
          <p:cNvSpPr>
            <a:spLocks noChangeShapeType="1"/>
          </p:cNvSpPr>
          <p:nvPr/>
        </p:nvSpPr>
        <p:spPr bwMode="auto">
          <a:xfrm flipV="1">
            <a:off x="5175250" y="5059363"/>
            <a:ext cx="1588" cy="71437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607" name="Line 607"/>
          <p:cNvSpPr>
            <a:spLocks noChangeShapeType="1"/>
          </p:cNvSpPr>
          <p:nvPr/>
        </p:nvSpPr>
        <p:spPr bwMode="auto">
          <a:xfrm flipV="1">
            <a:off x="5175250" y="5059363"/>
            <a:ext cx="1588" cy="71437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608" name="Line 608"/>
          <p:cNvSpPr>
            <a:spLocks noChangeShapeType="1"/>
          </p:cNvSpPr>
          <p:nvPr/>
        </p:nvSpPr>
        <p:spPr bwMode="auto">
          <a:xfrm flipV="1">
            <a:off x="5175250" y="5059363"/>
            <a:ext cx="1588" cy="71437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609" name="Line 609"/>
          <p:cNvSpPr>
            <a:spLocks noChangeShapeType="1"/>
          </p:cNvSpPr>
          <p:nvPr/>
        </p:nvSpPr>
        <p:spPr bwMode="auto">
          <a:xfrm flipV="1">
            <a:off x="5218113" y="5059363"/>
            <a:ext cx="1587" cy="71437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610" name="Line 610"/>
          <p:cNvSpPr>
            <a:spLocks noChangeShapeType="1"/>
          </p:cNvSpPr>
          <p:nvPr/>
        </p:nvSpPr>
        <p:spPr bwMode="auto">
          <a:xfrm flipV="1">
            <a:off x="5218113" y="5059363"/>
            <a:ext cx="1587" cy="71437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611" name="Line 611"/>
          <p:cNvSpPr>
            <a:spLocks noChangeShapeType="1"/>
          </p:cNvSpPr>
          <p:nvPr/>
        </p:nvSpPr>
        <p:spPr bwMode="auto">
          <a:xfrm flipV="1">
            <a:off x="5246688" y="5059363"/>
            <a:ext cx="1587" cy="71437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612" name="Line 612"/>
          <p:cNvSpPr>
            <a:spLocks noChangeShapeType="1"/>
          </p:cNvSpPr>
          <p:nvPr/>
        </p:nvSpPr>
        <p:spPr bwMode="auto">
          <a:xfrm flipV="1">
            <a:off x="5289550" y="5059363"/>
            <a:ext cx="1588" cy="71437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613" name="Line 613"/>
          <p:cNvSpPr>
            <a:spLocks noChangeShapeType="1"/>
          </p:cNvSpPr>
          <p:nvPr/>
        </p:nvSpPr>
        <p:spPr bwMode="auto">
          <a:xfrm flipV="1">
            <a:off x="5289550" y="5059363"/>
            <a:ext cx="1588" cy="71437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614" name="Line 614"/>
          <p:cNvSpPr>
            <a:spLocks noChangeShapeType="1"/>
          </p:cNvSpPr>
          <p:nvPr/>
        </p:nvSpPr>
        <p:spPr bwMode="auto">
          <a:xfrm flipV="1">
            <a:off x="5289550" y="5059363"/>
            <a:ext cx="1588" cy="71437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615" name="Line 615"/>
          <p:cNvSpPr>
            <a:spLocks noChangeShapeType="1"/>
          </p:cNvSpPr>
          <p:nvPr/>
        </p:nvSpPr>
        <p:spPr bwMode="auto">
          <a:xfrm flipV="1">
            <a:off x="5289550" y="5059363"/>
            <a:ext cx="1588" cy="71437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616" name="Line 616"/>
          <p:cNvSpPr>
            <a:spLocks noChangeShapeType="1"/>
          </p:cNvSpPr>
          <p:nvPr/>
        </p:nvSpPr>
        <p:spPr bwMode="auto">
          <a:xfrm flipV="1">
            <a:off x="5289550" y="5059363"/>
            <a:ext cx="1588" cy="71437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617" name="Line 617"/>
          <p:cNvSpPr>
            <a:spLocks noChangeShapeType="1"/>
          </p:cNvSpPr>
          <p:nvPr/>
        </p:nvSpPr>
        <p:spPr bwMode="auto">
          <a:xfrm flipV="1">
            <a:off x="5318125" y="5059363"/>
            <a:ext cx="1588" cy="71437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618" name="Line 618"/>
          <p:cNvSpPr>
            <a:spLocks noChangeShapeType="1"/>
          </p:cNvSpPr>
          <p:nvPr/>
        </p:nvSpPr>
        <p:spPr bwMode="auto">
          <a:xfrm flipV="1">
            <a:off x="5318125" y="5059363"/>
            <a:ext cx="1588" cy="71437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619" name="Line 619"/>
          <p:cNvSpPr>
            <a:spLocks noChangeShapeType="1"/>
          </p:cNvSpPr>
          <p:nvPr/>
        </p:nvSpPr>
        <p:spPr bwMode="auto">
          <a:xfrm flipV="1">
            <a:off x="5346700" y="5059363"/>
            <a:ext cx="1588" cy="71437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620" name="Line 620"/>
          <p:cNvSpPr>
            <a:spLocks noChangeShapeType="1"/>
          </p:cNvSpPr>
          <p:nvPr/>
        </p:nvSpPr>
        <p:spPr bwMode="auto">
          <a:xfrm>
            <a:off x="5461000" y="5130800"/>
            <a:ext cx="1588" cy="1588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621" name="Line 621"/>
          <p:cNvSpPr>
            <a:spLocks noChangeShapeType="1"/>
          </p:cNvSpPr>
          <p:nvPr/>
        </p:nvSpPr>
        <p:spPr bwMode="auto">
          <a:xfrm>
            <a:off x="5461000" y="5016500"/>
            <a:ext cx="1588" cy="1588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622" name="Line 622"/>
          <p:cNvSpPr>
            <a:spLocks noChangeShapeType="1"/>
          </p:cNvSpPr>
          <p:nvPr/>
        </p:nvSpPr>
        <p:spPr bwMode="auto">
          <a:xfrm flipV="1">
            <a:off x="5461000" y="4945063"/>
            <a:ext cx="1588" cy="71437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623" name="Line 623"/>
          <p:cNvSpPr>
            <a:spLocks noChangeShapeType="1"/>
          </p:cNvSpPr>
          <p:nvPr/>
        </p:nvSpPr>
        <p:spPr bwMode="auto">
          <a:xfrm flipV="1">
            <a:off x="5489575" y="4945063"/>
            <a:ext cx="1588" cy="71437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624" name="Line 624"/>
          <p:cNvSpPr>
            <a:spLocks noChangeShapeType="1"/>
          </p:cNvSpPr>
          <p:nvPr/>
        </p:nvSpPr>
        <p:spPr bwMode="auto">
          <a:xfrm flipV="1">
            <a:off x="5489575" y="4945063"/>
            <a:ext cx="1588" cy="71437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625" name="Line 625"/>
          <p:cNvSpPr>
            <a:spLocks noChangeShapeType="1"/>
          </p:cNvSpPr>
          <p:nvPr/>
        </p:nvSpPr>
        <p:spPr bwMode="auto">
          <a:xfrm flipV="1">
            <a:off x="5532438" y="4945063"/>
            <a:ext cx="1587" cy="71437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626" name="Line 626"/>
          <p:cNvSpPr>
            <a:spLocks noChangeShapeType="1"/>
          </p:cNvSpPr>
          <p:nvPr/>
        </p:nvSpPr>
        <p:spPr bwMode="auto">
          <a:xfrm flipV="1">
            <a:off x="5561013" y="4945063"/>
            <a:ext cx="1587" cy="71437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627" name="Line 627"/>
          <p:cNvSpPr>
            <a:spLocks noChangeShapeType="1"/>
          </p:cNvSpPr>
          <p:nvPr/>
        </p:nvSpPr>
        <p:spPr bwMode="auto">
          <a:xfrm flipV="1">
            <a:off x="5603875" y="4945063"/>
            <a:ext cx="1588" cy="71437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628" name="Line 628"/>
          <p:cNvSpPr>
            <a:spLocks noChangeShapeType="1"/>
          </p:cNvSpPr>
          <p:nvPr/>
        </p:nvSpPr>
        <p:spPr bwMode="auto">
          <a:xfrm flipV="1">
            <a:off x="5603875" y="4945063"/>
            <a:ext cx="1588" cy="71437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629" name="Line 629"/>
          <p:cNvSpPr>
            <a:spLocks noChangeShapeType="1"/>
          </p:cNvSpPr>
          <p:nvPr/>
        </p:nvSpPr>
        <p:spPr bwMode="auto">
          <a:xfrm flipV="1">
            <a:off x="5632450" y="4945063"/>
            <a:ext cx="1588" cy="71437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630" name="Line 630"/>
          <p:cNvSpPr>
            <a:spLocks noChangeShapeType="1"/>
          </p:cNvSpPr>
          <p:nvPr/>
        </p:nvSpPr>
        <p:spPr bwMode="auto">
          <a:xfrm flipV="1">
            <a:off x="5661025" y="4945063"/>
            <a:ext cx="1588" cy="71437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631" name="Line 631"/>
          <p:cNvSpPr>
            <a:spLocks noChangeShapeType="1"/>
          </p:cNvSpPr>
          <p:nvPr/>
        </p:nvSpPr>
        <p:spPr bwMode="auto">
          <a:xfrm flipV="1">
            <a:off x="5703888" y="4945063"/>
            <a:ext cx="1587" cy="71437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632" name="Line 632"/>
          <p:cNvSpPr>
            <a:spLocks noChangeShapeType="1"/>
          </p:cNvSpPr>
          <p:nvPr/>
        </p:nvSpPr>
        <p:spPr bwMode="auto">
          <a:xfrm flipV="1">
            <a:off x="5703888" y="4945063"/>
            <a:ext cx="1587" cy="71437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633" name="Line 633"/>
          <p:cNvSpPr>
            <a:spLocks noChangeShapeType="1"/>
          </p:cNvSpPr>
          <p:nvPr/>
        </p:nvSpPr>
        <p:spPr bwMode="auto">
          <a:xfrm flipV="1">
            <a:off x="5732463" y="4945063"/>
            <a:ext cx="1587" cy="71437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634" name="Line 634"/>
          <p:cNvSpPr>
            <a:spLocks noChangeShapeType="1"/>
          </p:cNvSpPr>
          <p:nvPr/>
        </p:nvSpPr>
        <p:spPr bwMode="auto">
          <a:xfrm flipV="1">
            <a:off x="5775325" y="4945063"/>
            <a:ext cx="1588" cy="71437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635" name="Line 635"/>
          <p:cNvSpPr>
            <a:spLocks noChangeShapeType="1"/>
          </p:cNvSpPr>
          <p:nvPr/>
        </p:nvSpPr>
        <p:spPr bwMode="auto">
          <a:xfrm flipV="1">
            <a:off x="5775325" y="4945063"/>
            <a:ext cx="1588" cy="71437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636" name="Line 636"/>
          <p:cNvSpPr>
            <a:spLocks noChangeShapeType="1"/>
          </p:cNvSpPr>
          <p:nvPr/>
        </p:nvSpPr>
        <p:spPr bwMode="auto">
          <a:xfrm>
            <a:off x="5803900" y="5016500"/>
            <a:ext cx="1588" cy="1588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637" name="Line 637"/>
          <p:cNvSpPr>
            <a:spLocks noChangeShapeType="1"/>
          </p:cNvSpPr>
          <p:nvPr/>
        </p:nvSpPr>
        <p:spPr bwMode="auto">
          <a:xfrm>
            <a:off x="5803900" y="4859338"/>
            <a:ext cx="1588" cy="1587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638" name="Line 638"/>
          <p:cNvSpPr>
            <a:spLocks noChangeShapeType="1"/>
          </p:cNvSpPr>
          <p:nvPr/>
        </p:nvSpPr>
        <p:spPr bwMode="auto">
          <a:xfrm>
            <a:off x="5803900" y="4859338"/>
            <a:ext cx="1588" cy="1587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639" name="Line 639"/>
          <p:cNvSpPr>
            <a:spLocks noChangeShapeType="1"/>
          </p:cNvSpPr>
          <p:nvPr/>
        </p:nvSpPr>
        <p:spPr bwMode="auto">
          <a:xfrm>
            <a:off x="5803900" y="4687888"/>
            <a:ext cx="1588" cy="1587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640" name="Line 640"/>
          <p:cNvSpPr>
            <a:spLocks noChangeShapeType="1"/>
          </p:cNvSpPr>
          <p:nvPr/>
        </p:nvSpPr>
        <p:spPr bwMode="auto">
          <a:xfrm flipV="1">
            <a:off x="5846763" y="4616450"/>
            <a:ext cx="1587" cy="71438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641" name="Line 641"/>
          <p:cNvSpPr>
            <a:spLocks noChangeShapeType="1"/>
          </p:cNvSpPr>
          <p:nvPr/>
        </p:nvSpPr>
        <p:spPr bwMode="auto">
          <a:xfrm flipV="1">
            <a:off x="5875338" y="4616450"/>
            <a:ext cx="1587" cy="71438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642" name="Line 642"/>
          <p:cNvSpPr>
            <a:spLocks noChangeShapeType="1"/>
          </p:cNvSpPr>
          <p:nvPr/>
        </p:nvSpPr>
        <p:spPr bwMode="auto">
          <a:xfrm flipV="1">
            <a:off x="5875338" y="4616450"/>
            <a:ext cx="1587" cy="71438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643" name="Line 643"/>
          <p:cNvSpPr>
            <a:spLocks noChangeShapeType="1"/>
          </p:cNvSpPr>
          <p:nvPr/>
        </p:nvSpPr>
        <p:spPr bwMode="auto">
          <a:xfrm flipV="1">
            <a:off x="6018213" y="4616450"/>
            <a:ext cx="1587" cy="71438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644" name="Line 644"/>
          <p:cNvSpPr>
            <a:spLocks noChangeShapeType="1"/>
          </p:cNvSpPr>
          <p:nvPr/>
        </p:nvSpPr>
        <p:spPr bwMode="auto">
          <a:xfrm flipV="1">
            <a:off x="6018213" y="4616450"/>
            <a:ext cx="1587" cy="71438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645" name="Line 645"/>
          <p:cNvSpPr>
            <a:spLocks noChangeShapeType="1"/>
          </p:cNvSpPr>
          <p:nvPr/>
        </p:nvSpPr>
        <p:spPr bwMode="auto">
          <a:xfrm flipV="1">
            <a:off x="6018213" y="4616450"/>
            <a:ext cx="1587" cy="71438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646" name="Line 646"/>
          <p:cNvSpPr>
            <a:spLocks noChangeShapeType="1"/>
          </p:cNvSpPr>
          <p:nvPr/>
        </p:nvSpPr>
        <p:spPr bwMode="auto">
          <a:xfrm flipV="1">
            <a:off x="6018213" y="4616450"/>
            <a:ext cx="1587" cy="71438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647" name="Line 647"/>
          <p:cNvSpPr>
            <a:spLocks noChangeShapeType="1"/>
          </p:cNvSpPr>
          <p:nvPr/>
        </p:nvSpPr>
        <p:spPr bwMode="auto">
          <a:xfrm flipV="1">
            <a:off x="6046788" y="4616450"/>
            <a:ext cx="1587" cy="71438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648" name="Line 648"/>
          <p:cNvSpPr>
            <a:spLocks noChangeShapeType="1"/>
          </p:cNvSpPr>
          <p:nvPr/>
        </p:nvSpPr>
        <p:spPr bwMode="auto">
          <a:xfrm flipV="1">
            <a:off x="6288088" y="4616450"/>
            <a:ext cx="1587" cy="71438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649" name="Line 649"/>
          <p:cNvSpPr>
            <a:spLocks noChangeShapeType="1"/>
          </p:cNvSpPr>
          <p:nvPr/>
        </p:nvSpPr>
        <p:spPr bwMode="auto">
          <a:xfrm>
            <a:off x="6288088" y="4687888"/>
            <a:ext cx="1587" cy="1587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650" name="Line 650"/>
          <p:cNvSpPr>
            <a:spLocks noChangeShapeType="1"/>
          </p:cNvSpPr>
          <p:nvPr/>
        </p:nvSpPr>
        <p:spPr bwMode="auto">
          <a:xfrm>
            <a:off x="6288088" y="4430713"/>
            <a:ext cx="1587" cy="1587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651" name="Line 651"/>
          <p:cNvSpPr>
            <a:spLocks noChangeShapeType="1"/>
          </p:cNvSpPr>
          <p:nvPr/>
        </p:nvSpPr>
        <p:spPr bwMode="auto">
          <a:xfrm flipV="1">
            <a:off x="6288088" y="4359275"/>
            <a:ext cx="1587" cy="71438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652" name="Line 652"/>
          <p:cNvSpPr>
            <a:spLocks noChangeShapeType="1"/>
          </p:cNvSpPr>
          <p:nvPr/>
        </p:nvSpPr>
        <p:spPr bwMode="auto">
          <a:xfrm flipV="1">
            <a:off x="6359525" y="4359275"/>
            <a:ext cx="1588" cy="71438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653" name="Line 653"/>
          <p:cNvSpPr>
            <a:spLocks noChangeShapeType="1"/>
          </p:cNvSpPr>
          <p:nvPr/>
        </p:nvSpPr>
        <p:spPr bwMode="auto">
          <a:xfrm flipV="1">
            <a:off x="6402388" y="4359275"/>
            <a:ext cx="1587" cy="71438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654" name="Line 654"/>
          <p:cNvSpPr>
            <a:spLocks noChangeShapeType="1"/>
          </p:cNvSpPr>
          <p:nvPr/>
        </p:nvSpPr>
        <p:spPr bwMode="auto">
          <a:xfrm flipV="1">
            <a:off x="6430963" y="4359275"/>
            <a:ext cx="1587" cy="71438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655" name="Line 655"/>
          <p:cNvSpPr>
            <a:spLocks noChangeShapeType="1"/>
          </p:cNvSpPr>
          <p:nvPr/>
        </p:nvSpPr>
        <p:spPr bwMode="auto">
          <a:xfrm flipV="1">
            <a:off x="6502400" y="4359275"/>
            <a:ext cx="1588" cy="71438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656" name="Line 656"/>
          <p:cNvSpPr>
            <a:spLocks noChangeShapeType="1"/>
          </p:cNvSpPr>
          <p:nvPr/>
        </p:nvSpPr>
        <p:spPr bwMode="auto">
          <a:xfrm flipV="1">
            <a:off x="6673850" y="4359275"/>
            <a:ext cx="1588" cy="71438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657" name="Line 657"/>
          <p:cNvSpPr>
            <a:spLocks noChangeShapeType="1"/>
          </p:cNvSpPr>
          <p:nvPr/>
        </p:nvSpPr>
        <p:spPr bwMode="auto">
          <a:xfrm flipV="1">
            <a:off x="6773863" y="4359275"/>
            <a:ext cx="1587" cy="71438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658" name="Line 658"/>
          <p:cNvSpPr>
            <a:spLocks noChangeShapeType="1"/>
          </p:cNvSpPr>
          <p:nvPr/>
        </p:nvSpPr>
        <p:spPr bwMode="auto">
          <a:xfrm flipV="1">
            <a:off x="6773863" y="4359275"/>
            <a:ext cx="1587" cy="71438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659" name="Line 659"/>
          <p:cNvSpPr>
            <a:spLocks noChangeShapeType="1"/>
          </p:cNvSpPr>
          <p:nvPr/>
        </p:nvSpPr>
        <p:spPr bwMode="auto">
          <a:xfrm flipV="1">
            <a:off x="6816725" y="4359275"/>
            <a:ext cx="1588" cy="71438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660" name="Line 660"/>
          <p:cNvSpPr>
            <a:spLocks noChangeShapeType="1"/>
          </p:cNvSpPr>
          <p:nvPr/>
        </p:nvSpPr>
        <p:spPr bwMode="auto">
          <a:xfrm flipV="1">
            <a:off x="6845300" y="4359275"/>
            <a:ext cx="1588" cy="71438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661" name="Line 661"/>
          <p:cNvSpPr>
            <a:spLocks noChangeShapeType="1"/>
          </p:cNvSpPr>
          <p:nvPr/>
        </p:nvSpPr>
        <p:spPr bwMode="auto">
          <a:xfrm flipV="1">
            <a:off x="6916738" y="4359275"/>
            <a:ext cx="1587" cy="71438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662" name="Line 662"/>
          <p:cNvSpPr>
            <a:spLocks noChangeShapeType="1"/>
          </p:cNvSpPr>
          <p:nvPr/>
        </p:nvSpPr>
        <p:spPr bwMode="auto">
          <a:xfrm flipV="1">
            <a:off x="7088188" y="4359275"/>
            <a:ext cx="1587" cy="71438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663" name="Line 663"/>
          <p:cNvSpPr>
            <a:spLocks noChangeShapeType="1"/>
          </p:cNvSpPr>
          <p:nvPr/>
        </p:nvSpPr>
        <p:spPr bwMode="auto">
          <a:xfrm flipV="1">
            <a:off x="7273925" y="4359275"/>
            <a:ext cx="1588" cy="71438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664" name="Rectangle 664"/>
          <p:cNvSpPr>
            <a:spLocks noChangeArrowheads="1"/>
          </p:cNvSpPr>
          <p:nvPr/>
        </p:nvSpPr>
        <p:spPr bwMode="auto">
          <a:xfrm>
            <a:off x="1804988" y="5629275"/>
            <a:ext cx="1170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9pPr>
          </a:lstStyle>
          <a:p>
            <a:pPr eaLnBrk="1" hangingPunct="1"/>
            <a:r>
              <a:rPr lang="en-US" altLang="ja-JP" sz="1800">
                <a:solidFill>
                  <a:srgbClr val="FFFF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0</a:t>
            </a:r>
            <a:endParaRPr lang="en-US" altLang="ja-JP" sz="180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665" name="Rectangle 665"/>
          <p:cNvSpPr>
            <a:spLocks noChangeArrowheads="1"/>
          </p:cNvSpPr>
          <p:nvPr/>
        </p:nvSpPr>
        <p:spPr bwMode="auto">
          <a:xfrm>
            <a:off x="1619250" y="5145088"/>
            <a:ext cx="35105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9pPr>
          </a:lstStyle>
          <a:p>
            <a:pPr eaLnBrk="1" hangingPunct="1"/>
            <a:r>
              <a:rPr lang="en-US" altLang="ja-JP" sz="1800">
                <a:solidFill>
                  <a:srgbClr val="FFFF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0.1</a:t>
            </a:r>
            <a:endParaRPr lang="en-US" altLang="ja-JP" sz="180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666" name="Rectangle 666"/>
          <p:cNvSpPr>
            <a:spLocks noChangeArrowheads="1"/>
          </p:cNvSpPr>
          <p:nvPr/>
        </p:nvSpPr>
        <p:spPr bwMode="auto">
          <a:xfrm>
            <a:off x="1619250" y="4659313"/>
            <a:ext cx="35105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9pPr>
          </a:lstStyle>
          <a:p>
            <a:pPr eaLnBrk="1" hangingPunct="1"/>
            <a:r>
              <a:rPr lang="en-US" altLang="ja-JP" sz="1800">
                <a:solidFill>
                  <a:srgbClr val="FFFF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0.2</a:t>
            </a:r>
            <a:endParaRPr lang="en-US" altLang="ja-JP" sz="180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667" name="Rectangle 667"/>
          <p:cNvSpPr>
            <a:spLocks noChangeArrowheads="1"/>
          </p:cNvSpPr>
          <p:nvPr/>
        </p:nvSpPr>
        <p:spPr bwMode="auto">
          <a:xfrm>
            <a:off x="1619250" y="4187825"/>
            <a:ext cx="35105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9pPr>
          </a:lstStyle>
          <a:p>
            <a:pPr eaLnBrk="1" hangingPunct="1"/>
            <a:r>
              <a:rPr lang="en-US" altLang="ja-JP" sz="1800">
                <a:solidFill>
                  <a:srgbClr val="FFFF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0.3</a:t>
            </a:r>
            <a:endParaRPr lang="en-US" altLang="ja-JP" sz="180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668" name="Rectangle 668"/>
          <p:cNvSpPr>
            <a:spLocks noChangeArrowheads="1"/>
          </p:cNvSpPr>
          <p:nvPr/>
        </p:nvSpPr>
        <p:spPr bwMode="auto">
          <a:xfrm>
            <a:off x="1619250" y="3702050"/>
            <a:ext cx="35105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9pPr>
          </a:lstStyle>
          <a:p>
            <a:pPr eaLnBrk="1" hangingPunct="1"/>
            <a:r>
              <a:rPr lang="en-US" altLang="ja-JP" sz="1800">
                <a:solidFill>
                  <a:srgbClr val="FFFF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0.4</a:t>
            </a:r>
            <a:endParaRPr lang="en-US" altLang="ja-JP" sz="180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669" name="Rectangle 669"/>
          <p:cNvSpPr>
            <a:spLocks noChangeArrowheads="1"/>
          </p:cNvSpPr>
          <p:nvPr/>
        </p:nvSpPr>
        <p:spPr bwMode="auto">
          <a:xfrm>
            <a:off x="1619250" y="3216275"/>
            <a:ext cx="35105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9pPr>
          </a:lstStyle>
          <a:p>
            <a:pPr eaLnBrk="1" hangingPunct="1"/>
            <a:r>
              <a:rPr lang="en-US" altLang="ja-JP" sz="1800">
                <a:solidFill>
                  <a:srgbClr val="FFFF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0.5</a:t>
            </a:r>
            <a:endParaRPr lang="en-US" altLang="ja-JP" sz="180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670" name="Rectangle 670"/>
          <p:cNvSpPr>
            <a:spLocks noChangeArrowheads="1"/>
          </p:cNvSpPr>
          <p:nvPr/>
        </p:nvSpPr>
        <p:spPr bwMode="auto">
          <a:xfrm>
            <a:off x="1619250" y="2730500"/>
            <a:ext cx="35105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9pPr>
          </a:lstStyle>
          <a:p>
            <a:pPr eaLnBrk="1" hangingPunct="1"/>
            <a:r>
              <a:rPr lang="en-US" altLang="ja-JP" sz="1800">
                <a:solidFill>
                  <a:srgbClr val="FFFF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0.6</a:t>
            </a:r>
            <a:endParaRPr lang="en-US" altLang="ja-JP" sz="180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671" name="Rectangle 671"/>
          <p:cNvSpPr>
            <a:spLocks noChangeArrowheads="1"/>
          </p:cNvSpPr>
          <p:nvPr/>
        </p:nvSpPr>
        <p:spPr bwMode="auto">
          <a:xfrm>
            <a:off x="1619250" y="2244725"/>
            <a:ext cx="35105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9pPr>
          </a:lstStyle>
          <a:p>
            <a:pPr eaLnBrk="1" hangingPunct="1"/>
            <a:r>
              <a:rPr lang="en-US" altLang="ja-JP" sz="1800">
                <a:solidFill>
                  <a:srgbClr val="FFFF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0.7</a:t>
            </a:r>
            <a:endParaRPr lang="en-US" altLang="ja-JP" sz="180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672" name="Rectangle 672"/>
          <p:cNvSpPr>
            <a:spLocks noChangeArrowheads="1"/>
          </p:cNvSpPr>
          <p:nvPr/>
        </p:nvSpPr>
        <p:spPr bwMode="auto">
          <a:xfrm>
            <a:off x="1619250" y="1774825"/>
            <a:ext cx="35105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9pPr>
          </a:lstStyle>
          <a:p>
            <a:pPr eaLnBrk="1" hangingPunct="1"/>
            <a:r>
              <a:rPr lang="en-US" altLang="ja-JP" sz="1800">
                <a:solidFill>
                  <a:srgbClr val="FFFF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0.8</a:t>
            </a:r>
            <a:endParaRPr lang="en-US" altLang="ja-JP" sz="180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673" name="Rectangle 673"/>
          <p:cNvSpPr>
            <a:spLocks noChangeArrowheads="1"/>
          </p:cNvSpPr>
          <p:nvPr/>
        </p:nvSpPr>
        <p:spPr bwMode="auto">
          <a:xfrm>
            <a:off x="1619250" y="1289050"/>
            <a:ext cx="35105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9pPr>
          </a:lstStyle>
          <a:p>
            <a:pPr eaLnBrk="1" hangingPunct="1"/>
            <a:r>
              <a:rPr lang="en-US" altLang="ja-JP" sz="1800">
                <a:solidFill>
                  <a:srgbClr val="FFFF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0.9</a:t>
            </a:r>
            <a:endParaRPr lang="en-US" altLang="ja-JP" sz="180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674" name="Rectangle 674"/>
          <p:cNvSpPr>
            <a:spLocks noChangeArrowheads="1"/>
          </p:cNvSpPr>
          <p:nvPr/>
        </p:nvSpPr>
        <p:spPr bwMode="auto">
          <a:xfrm>
            <a:off x="1804988" y="803275"/>
            <a:ext cx="1170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9pPr>
          </a:lstStyle>
          <a:p>
            <a:pPr eaLnBrk="1" hangingPunct="1"/>
            <a:r>
              <a:rPr lang="en-US" altLang="ja-JP" sz="1800">
                <a:solidFill>
                  <a:srgbClr val="FFFF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1</a:t>
            </a:r>
            <a:endParaRPr lang="en-US" altLang="ja-JP" sz="180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675" name="Rectangle 675"/>
          <p:cNvSpPr>
            <a:spLocks noChangeArrowheads="1"/>
          </p:cNvSpPr>
          <p:nvPr/>
        </p:nvSpPr>
        <p:spPr bwMode="auto">
          <a:xfrm>
            <a:off x="2062163" y="5957888"/>
            <a:ext cx="1170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9pPr>
          </a:lstStyle>
          <a:p>
            <a:pPr eaLnBrk="1" hangingPunct="1"/>
            <a:r>
              <a:rPr lang="en-US" altLang="ja-JP" sz="1800">
                <a:solidFill>
                  <a:srgbClr val="FFFF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0</a:t>
            </a:r>
            <a:endParaRPr lang="en-US" altLang="ja-JP" sz="180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676" name="Rectangle 676"/>
          <p:cNvSpPr>
            <a:spLocks noChangeArrowheads="1"/>
          </p:cNvSpPr>
          <p:nvPr/>
        </p:nvSpPr>
        <p:spPr bwMode="auto">
          <a:xfrm>
            <a:off x="2476500" y="5957888"/>
            <a:ext cx="1170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9pPr>
          </a:lstStyle>
          <a:p>
            <a:pPr eaLnBrk="1" hangingPunct="1"/>
            <a:r>
              <a:rPr lang="en-US" altLang="ja-JP" sz="1800">
                <a:solidFill>
                  <a:srgbClr val="FFFF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1</a:t>
            </a:r>
            <a:endParaRPr lang="en-US" altLang="ja-JP" sz="180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677" name="Rectangle 677"/>
          <p:cNvSpPr>
            <a:spLocks noChangeArrowheads="1"/>
          </p:cNvSpPr>
          <p:nvPr/>
        </p:nvSpPr>
        <p:spPr bwMode="auto">
          <a:xfrm>
            <a:off x="2889250" y="5957888"/>
            <a:ext cx="1170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9pPr>
          </a:lstStyle>
          <a:p>
            <a:pPr eaLnBrk="1" hangingPunct="1"/>
            <a:r>
              <a:rPr lang="en-US" altLang="ja-JP" sz="1800">
                <a:solidFill>
                  <a:srgbClr val="FFFF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2</a:t>
            </a:r>
            <a:endParaRPr lang="en-US" altLang="ja-JP" sz="180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678" name="Rectangle 678"/>
          <p:cNvSpPr>
            <a:spLocks noChangeArrowheads="1"/>
          </p:cNvSpPr>
          <p:nvPr/>
        </p:nvSpPr>
        <p:spPr bwMode="auto">
          <a:xfrm>
            <a:off x="3317875" y="5957888"/>
            <a:ext cx="1170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9pPr>
          </a:lstStyle>
          <a:p>
            <a:pPr eaLnBrk="1" hangingPunct="1"/>
            <a:r>
              <a:rPr lang="en-US" altLang="ja-JP" sz="1800">
                <a:solidFill>
                  <a:srgbClr val="FFFF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3</a:t>
            </a:r>
            <a:endParaRPr lang="en-US" altLang="ja-JP" sz="180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679" name="Rectangle 679"/>
          <p:cNvSpPr>
            <a:spLocks noChangeArrowheads="1"/>
          </p:cNvSpPr>
          <p:nvPr/>
        </p:nvSpPr>
        <p:spPr bwMode="auto">
          <a:xfrm>
            <a:off x="3732213" y="5957888"/>
            <a:ext cx="1170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9pPr>
          </a:lstStyle>
          <a:p>
            <a:pPr eaLnBrk="1" hangingPunct="1"/>
            <a:r>
              <a:rPr lang="en-US" altLang="ja-JP" sz="1800">
                <a:solidFill>
                  <a:srgbClr val="FFFF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4</a:t>
            </a:r>
            <a:endParaRPr lang="en-US" altLang="ja-JP" sz="180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680" name="Rectangle 680"/>
          <p:cNvSpPr>
            <a:spLocks noChangeArrowheads="1"/>
          </p:cNvSpPr>
          <p:nvPr/>
        </p:nvSpPr>
        <p:spPr bwMode="auto">
          <a:xfrm>
            <a:off x="4146550" y="5957888"/>
            <a:ext cx="1170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9pPr>
          </a:lstStyle>
          <a:p>
            <a:pPr eaLnBrk="1" hangingPunct="1"/>
            <a:r>
              <a:rPr lang="en-US" altLang="ja-JP" sz="1800">
                <a:solidFill>
                  <a:srgbClr val="FFFF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5</a:t>
            </a:r>
            <a:endParaRPr lang="en-US" altLang="ja-JP" sz="180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681" name="Rectangle 681"/>
          <p:cNvSpPr>
            <a:spLocks noChangeArrowheads="1"/>
          </p:cNvSpPr>
          <p:nvPr/>
        </p:nvSpPr>
        <p:spPr bwMode="auto">
          <a:xfrm>
            <a:off x="4560888" y="5957888"/>
            <a:ext cx="1170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9pPr>
          </a:lstStyle>
          <a:p>
            <a:pPr eaLnBrk="1" hangingPunct="1"/>
            <a:r>
              <a:rPr lang="en-US" altLang="ja-JP" sz="1800">
                <a:solidFill>
                  <a:srgbClr val="FFFF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6</a:t>
            </a:r>
            <a:endParaRPr lang="en-US" altLang="ja-JP" sz="180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682" name="Rectangle 682"/>
          <p:cNvSpPr>
            <a:spLocks noChangeArrowheads="1"/>
          </p:cNvSpPr>
          <p:nvPr/>
        </p:nvSpPr>
        <p:spPr bwMode="auto">
          <a:xfrm>
            <a:off x="4989513" y="5957888"/>
            <a:ext cx="1170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9pPr>
          </a:lstStyle>
          <a:p>
            <a:pPr eaLnBrk="1" hangingPunct="1"/>
            <a:r>
              <a:rPr lang="en-US" altLang="ja-JP" sz="1800">
                <a:solidFill>
                  <a:srgbClr val="FFFF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7</a:t>
            </a:r>
            <a:endParaRPr lang="en-US" altLang="ja-JP" sz="180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683" name="Rectangle 683"/>
          <p:cNvSpPr>
            <a:spLocks noChangeArrowheads="1"/>
          </p:cNvSpPr>
          <p:nvPr/>
        </p:nvSpPr>
        <p:spPr bwMode="auto">
          <a:xfrm>
            <a:off x="5403850" y="5957888"/>
            <a:ext cx="1170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9pPr>
          </a:lstStyle>
          <a:p>
            <a:pPr eaLnBrk="1" hangingPunct="1"/>
            <a:r>
              <a:rPr lang="en-US" altLang="ja-JP" sz="1800">
                <a:solidFill>
                  <a:srgbClr val="FFFF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8</a:t>
            </a:r>
            <a:endParaRPr lang="en-US" altLang="ja-JP" sz="180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684" name="Rectangle 684"/>
          <p:cNvSpPr>
            <a:spLocks noChangeArrowheads="1"/>
          </p:cNvSpPr>
          <p:nvPr/>
        </p:nvSpPr>
        <p:spPr bwMode="auto">
          <a:xfrm>
            <a:off x="5818188" y="5957888"/>
            <a:ext cx="1170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9pPr>
          </a:lstStyle>
          <a:p>
            <a:pPr eaLnBrk="1" hangingPunct="1"/>
            <a:r>
              <a:rPr lang="en-US" altLang="ja-JP" sz="1800">
                <a:solidFill>
                  <a:srgbClr val="FFFF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9</a:t>
            </a:r>
            <a:endParaRPr lang="en-US" altLang="ja-JP" sz="180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685" name="Rectangle 685"/>
          <p:cNvSpPr>
            <a:spLocks noChangeArrowheads="1"/>
          </p:cNvSpPr>
          <p:nvPr/>
        </p:nvSpPr>
        <p:spPr bwMode="auto">
          <a:xfrm>
            <a:off x="6161088" y="5957888"/>
            <a:ext cx="23403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9pPr>
          </a:lstStyle>
          <a:p>
            <a:pPr eaLnBrk="1" hangingPunct="1"/>
            <a:r>
              <a:rPr lang="en-US" altLang="ja-JP" sz="1800">
                <a:solidFill>
                  <a:srgbClr val="FFFF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10</a:t>
            </a:r>
            <a:endParaRPr lang="en-US" altLang="ja-JP" sz="180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686" name="Rectangle 686"/>
          <p:cNvSpPr>
            <a:spLocks noChangeArrowheads="1"/>
          </p:cNvSpPr>
          <p:nvPr/>
        </p:nvSpPr>
        <p:spPr bwMode="auto">
          <a:xfrm>
            <a:off x="6588125" y="5957888"/>
            <a:ext cx="23403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9pPr>
          </a:lstStyle>
          <a:p>
            <a:pPr eaLnBrk="1" hangingPunct="1"/>
            <a:r>
              <a:rPr lang="en-US" altLang="ja-JP" sz="1800">
                <a:solidFill>
                  <a:srgbClr val="FFFF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11</a:t>
            </a:r>
            <a:endParaRPr lang="en-US" altLang="ja-JP" sz="180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687" name="Rectangle 687"/>
          <p:cNvSpPr>
            <a:spLocks noChangeArrowheads="1"/>
          </p:cNvSpPr>
          <p:nvPr/>
        </p:nvSpPr>
        <p:spPr bwMode="auto">
          <a:xfrm>
            <a:off x="7002463" y="5957888"/>
            <a:ext cx="23403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9pPr>
          </a:lstStyle>
          <a:p>
            <a:pPr eaLnBrk="1" hangingPunct="1"/>
            <a:r>
              <a:rPr lang="en-US" altLang="ja-JP" sz="1800">
                <a:solidFill>
                  <a:srgbClr val="FFFF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12</a:t>
            </a:r>
            <a:endParaRPr lang="en-US" altLang="ja-JP" sz="180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688" name="Rectangle 688"/>
          <p:cNvSpPr>
            <a:spLocks noChangeArrowheads="1"/>
          </p:cNvSpPr>
          <p:nvPr/>
        </p:nvSpPr>
        <p:spPr bwMode="auto">
          <a:xfrm>
            <a:off x="7416800" y="5957888"/>
            <a:ext cx="23403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9pPr>
          </a:lstStyle>
          <a:p>
            <a:pPr eaLnBrk="1" hangingPunct="1"/>
            <a:r>
              <a:rPr lang="en-US" altLang="ja-JP" sz="1800">
                <a:solidFill>
                  <a:srgbClr val="FFFF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13</a:t>
            </a:r>
            <a:endParaRPr lang="en-US" altLang="ja-JP" sz="180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689" name="Rectangle 689"/>
          <p:cNvSpPr>
            <a:spLocks noChangeArrowheads="1"/>
          </p:cNvSpPr>
          <p:nvPr/>
        </p:nvSpPr>
        <p:spPr bwMode="auto">
          <a:xfrm>
            <a:off x="2644775" y="6165850"/>
            <a:ext cx="5041445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9pPr>
          </a:lstStyle>
          <a:p>
            <a:pPr eaLnBrk="1" hangingPunct="1"/>
            <a:r>
              <a:rPr lang="ja-JP" altLang="en-US" sz="2300" b="1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初回検診からの経過観察期間　（年）</a:t>
            </a:r>
          </a:p>
        </p:txBody>
      </p:sp>
      <p:sp>
        <p:nvSpPr>
          <p:cNvPr id="690" name="Rectangle 690"/>
          <p:cNvSpPr>
            <a:spLocks noChangeArrowheads="1"/>
          </p:cNvSpPr>
          <p:nvPr/>
        </p:nvSpPr>
        <p:spPr bwMode="auto">
          <a:xfrm rot="16200000">
            <a:off x="-568070" y="3069467"/>
            <a:ext cx="3558667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9pPr>
          </a:lstStyle>
          <a:p>
            <a:pPr eaLnBrk="1" hangingPunct="1"/>
            <a:r>
              <a:rPr lang="ja-JP" altLang="en-US" sz="2300" b="1">
                <a:solidFill>
                  <a:srgbClr val="FFFF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口腔咽喉食道の癌の発生率</a:t>
            </a:r>
          </a:p>
        </p:txBody>
      </p:sp>
      <p:sp>
        <p:nvSpPr>
          <p:cNvPr id="691" name="Line 691"/>
          <p:cNvSpPr>
            <a:spLocks noChangeShapeType="1"/>
          </p:cNvSpPr>
          <p:nvPr/>
        </p:nvSpPr>
        <p:spPr bwMode="auto">
          <a:xfrm>
            <a:off x="2362200" y="1219200"/>
            <a:ext cx="342900" cy="1588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692" name="Rectangle 692"/>
          <p:cNvSpPr>
            <a:spLocks noChangeArrowheads="1"/>
          </p:cNvSpPr>
          <p:nvPr/>
        </p:nvSpPr>
        <p:spPr bwMode="auto">
          <a:xfrm>
            <a:off x="2743200" y="1066800"/>
            <a:ext cx="27892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9pPr>
          </a:lstStyle>
          <a:p>
            <a:pPr eaLnBrk="1" hangingPunct="1"/>
            <a:r>
              <a:rPr lang="ja-JP" altLang="en-US" b="1">
                <a:solidFill>
                  <a:srgbClr val="FF00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ヘテロ欠損型</a:t>
            </a:r>
            <a:r>
              <a:rPr lang="ja-JP" altLang="en-US">
                <a:solidFill>
                  <a:srgbClr val="FF00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</a:t>
            </a:r>
            <a:r>
              <a:rPr lang="en-US" altLang="ja-JP">
                <a:solidFill>
                  <a:srgbClr val="FF00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ALDH2</a:t>
            </a:r>
            <a:endParaRPr lang="en-US" altLang="ja-JP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693" name="Line 693"/>
          <p:cNvSpPr>
            <a:spLocks noChangeShapeType="1"/>
          </p:cNvSpPr>
          <p:nvPr/>
        </p:nvSpPr>
        <p:spPr bwMode="auto">
          <a:xfrm>
            <a:off x="2362200" y="1676400"/>
            <a:ext cx="342900" cy="1588"/>
          </a:xfrm>
          <a:prstGeom prst="line">
            <a:avLst/>
          </a:prstGeom>
          <a:noFill/>
          <a:ln w="14288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694" name="Rectangle 694"/>
          <p:cNvSpPr>
            <a:spLocks noChangeArrowheads="1"/>
          </p:cNvSpPr>
          <p:nvPr/>
        </p:nvSpPr>
        <p:spPr bwMode="auto">
          <a:xfrm>
            <a:off x="2743200" y="1524000"/>
            <a:ext cx="18610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9pPr>
          </a:lstStyle>
          <a:p>
            <a:pPr eaLnBrk="1" hangingPunct="1"/>
            <a:r>
              <a:rPr lang="ja-JP" altLang="en-US" b="1">
                <a:solidFill>
                  <a:srgbClr val="FFFF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活性型</a:t>
            </a:r>
            <a:r>
              <a:rPr lang="ja-JP" altLang="en-US">
                <a:solidFill>
                  <a:srgbClr val="FFFF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</a:t>
            </a:r>
            <a:r>
              <a:rPr lang="en-US" altLang="ja-JP">
                <a:solidFill>
                  <a:srgbClr val="FFFF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ALDH2</a:t>
            </a:r>
            <a:endParaRPr lang="en-US" altLang="ja-JP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695" name="Rectangle 695"/>
          <p:cNvSpPr>
            <a:spLocks noChangeArrowheads="1"/>
          </p:cNvSpPr>
          <p:nvPr/>
        </p:nvSpPr>
        <p:spPr bwMode="auto">
          <a:xfrm>
            <a:off x="5791200" y="2286000"/>
            <a:ext cx="115728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9pPr>
          </a:lstStyle>
          <a:p>
            <a:pPr eaLnBrk="1" hangingPunct="1"/>
            <a:r>
              <a:rPr lang="en-US" altLang="ja-JP" sz="1800">
                <a:solidFill>
                  <a:srgbClr val="FFFF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P&lt;0.0001</a:t>
            </a:r>
            <a:endParaRPr lang="en-US" altLang="ja-JP" sz="180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696" name="Text Box 696"/>
          <p:cNvSpPr txBox="1">
            <a:spLocks noChangeArrowheads="1"/>
          </p:cNvSpPr>
          <p:nvPr/>
        </p:nvSpPr>
        <p:spPr bwMode="auto">
          <a:xfrm>
            <a:off x="4419601" y="3192463"/>
            <a:ext cx="4095749" cy="815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9pPr>
          </a:lstStyle>
          <a:p>
            <a:pPr eaLnBrk="1" hangingPunct="1"/>
            <a:r>
              <a:rPr lang="ja-JP" altLang="en-US" sz="2300" b="1" dirty="0">
                <a:solidFill>
                  <a:srgbClr val="66FF33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年齢補正ハザード比</a:t>
            </a:r>
            <a:endParaRPr lang="ja-JP" altLang="en-US" b="1" dirty="0">
              <a:solidFill>
                <a:srgbClr val="66FF33"/>
              </a:solidFill>
              <a:latin typeface="ＭＳ ゴシック" panose="020B0609070205080204" pitchFamily="49" charset="-128"/>
              <a:ea typeface="ＭＳ ゴシック" panose="020B0609070205080204" pitchFamily="49" charset="-128"/>
              <a:cs typeface="Times New Roman" pitchFamily="18" charset="0"/>
            </a:endParaRPr>
          </a:p>
          <a:p>
            <a:pPr eaLnBrk="1" hangingPunct="1"/>
            <a:r>
              <a:rPr lang="ja-JP" altLang="en-US" b="1" dirty="0">
                <a:solidFill>
                  <a:srgbClr val="66FF33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Times New Roman" pitchFamily="18" charset="0"/>
              </a:rPr>
              <a:t>       </a:t>
            </a:r>
            <a:r>
              <a:rPr lang="en-US" altLang="ja-JP" b="1" dirty="0">
                <a:solidFill>
                  <a:srgbClr val="66FF33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9.27 (5.30-16.20)</a:t>
            </a:r>
            <a:r>
              <a:rPr lang="en-US" altLang="ja-JP" sz="1800" b="1" dirty="0">
                <a:solidFill>
                  <a:srgbClr val="66FF33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 </a:t>
            </a:r>
          </a:p>
        </p:txBody>
      </p:sp>
      <p:sp>
        <p:nvSpPr>
          <p:cNvPr id="697" name="Rectangle 697"/>
          <p:cNvSpPr>
            <a:spLocks noChangeArrowheads="1"/>
          </p:cNvSpPr>
          <p:nvPr/>
        </p:nvSpPr>
        <p:spPr bwMode="auto">
          <a:xfrm>
            <a:off x="4351675" y="6491288"/>
            <a:ext cx="47069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9pPr>
          </a:lstStyle>
          <a:p>
            <a:pPr eaLnBrk="1" hangingPunct="1"/>
            <a:r>
              <a:rPr lang="en-US" altLang="ja-JP" sz="1800" dirty="0">
                <a:solidFill>
                  <a:srgbClr val="FFFF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Yokoyama A et al. </a:t>
            </a:r>
            <a:r>
              <a:rPr lang="en-US" altLang="ja-JP" sz="1800" b="1" i="1" dirty="0">
                <a:solidFill>
                  <a:srgbClr val="FFFF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CEBP</a:t>
            </a:r>
            <a:r>
              <a:rPr lang="en-US" altLang="ja-JP" sz="1800" dirty="0">
                <a:solidFill>
                  <a:srgbClr val="FFFF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15;2209-15, 2006</a:t>
            </a:r>
          </a:p>
        </p:txBody>
      </p:sp>
    </p:spTree>
    <p:extLst>
      <p:ext uri="{BB962C8B-B14F-4D97-AF65-F5344CB8AC3E}">
        <p14:creationId xmlns:p14="http://schemas.microsoft.com/office/powerpoint/2010/main" val="2727067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7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" y="541338"/>
            <a:ext cx="8845550" cy="5773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7199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85"/>
          <p:cNvSpPr>
            <a:spLocks noChangeArrowheads="1"/>
          </p:cNvSpPr>
          <p:nvPr/>
        </p:nvSpPr>
        <p:spPr bwMode="auto">
          <a:xfrm>
            <a:off x="2284413" y="17463"/>
            <a:ext cx="481574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altLang="ja-JP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【</a:t>
            </a:r>
            <a:r>
              <a:rPr lang="ja-JP" altLang="en-US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頭頸部腫瘍の特徴</a:t>
            </a:r>
            <a:r>
              <a:rPr lang="en-US" altLang="ja-JP" b="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】</a:t>
            </a:r>
            <a:endParaRPr lang="ja-JP" altLang="en-US" b="0" dirty="0">
              <a:solidFill>
                <a:schemeClr val="bg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3" name="Text Box 20"/>
          <p:cNvSpPr txBox="1">
            <a:spLocks noChangeArrowheads="1"/>
          </p:cNvSpPr>
          <p:nvPr/>
        </p:nvSpPr>
        <p:spPr bwMode="auto">
          <a:xfrm>
            <a:off x="152400" y="731838"/>
            <a:ext cx="8991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ja-JP" altLang="en-US" sz="32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重複癌</a:t>
            </a:r>
            <a:r>
              <a:rPr lang="ja-JP" altLang="en-US" sz="3200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：</a:t>
            </a:r>
            <a:r>
              <a:rPr lang="ja-JP" altLang="en-US" sz="32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約</a:t>
            </a:r>
            <a:r>
              <a:rPr lang="en-US" altLang="ja-JP" sz="32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20</a:t>
            </a:r>
            <a:r>
              <a:rPr lang="ja-JP" altLang="en-US" sz="3200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％。（頭頸部、食道、</a:t>
            </a:r>
            <a:r>
              <a:rPr lang="ja-JP" altLang="en-US" sz="32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肺癌など）</a:t>
            </a:r>
          </a:p>
        </p:txBody>
      </p:sp>
      <p:graphicFrame>
        <p:nvGraphicFramePr>
          <p:cNvPr id="4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0240617"/>
              </p:ext>
            </p:extLst>
          </p:nvPr>
        </p:nvGraphicFramePr>
        <p:xfrm>
          <a:off x="134938" y="1941513"/>
          <a:ext cx="8874125" cy="4632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559" r:id="rId4" imgW="8876545" imgH="4633362" progId="Excel.Chart.8">
                  <p:embed/>
                </p:oleObj>
              </mc:Choice>
              <mc:Fallback>
                <p:oleObj r:id="rId4" imgW="8876545" imgH="4633362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4938" y="1941513"/>
                        <a:ext cx="8874125" cy="4632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608138" y="5835650"/>
            <a:ext cx="1089025" cy="95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ja-JP" altLang="en-US" sz="280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口腔</a:t>
            </a:r>
            <a:endParaRPr lang="en-US" altLang="ja-JP" sz="2800" dirty="0">
              <a:solidFill>
                <a:schemeClr val="bg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ctr" eaLnBrk="0" hangingPunct="0">
              <a:defRPr/>
            </a:pPr>
            <a:r>
              <a:rPr lang="en-US" altLang="ja-JP" sz="280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121</a:t>
            </a:r>
            <a:r>
              <a:rPr lang="ja-JP" altLang="en-US" sz="280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例</a:t>
            </a:r>
            <a:endParaRPr lang="en-US" sz="2800" dirty="0">
              <a:solidFill>
                <a:schemeClr val="bg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08288" y="5835650"/>
            <a:ext cx="1089025" cy="95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ja-JP" altLang="en-US" sz="280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喉頭</a:t>
            </a:r>
            <a:endParaRPr lang="en-US" altLang="ja-JP" sz="2800" dirty="0">
              <a:solidFill>
                <a:schemeClr val="bg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ctr" eaLnBrk="0" hangingPunct="0">
              <a:defRPr/>
            </a:pPr>
            <a:r>
              <a:rPr lang="en-US" altLang="ja-JP" sz="280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130</a:t>
            </a:r>
            <a:r>
              <a:rPr lang="ja-JP" altLang="en-US" sz="280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例</a:t>
            </a:r>
            <a:endParaRPr lang="en-US" sz="2800" dirty="0">
              <a:solidFill>
                <a:schemeClr val="bg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46525" y="5835650"/>
            <a:ext cx="1266825" cy="95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ja-JP" altLang="en-US" sz="280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中咽頭</a:t>
            </a:r>
            <a:endParaRPr lang="en-US" altLang="ja-JP" sz="2800" dirty="0">
              <a:solidFill>
                <a:schemeClr val="bg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ctr" eaLnBrk="0" hangingPunct="0">
              <a:defRPr/>
            </a:pPr>
            <a:r>
              <a:rPr lang="en-US" altLang="ja-JP" sz="280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50</a:t>
            </a:r>
            <a:r>
              <a:rPr lang="ja-JP" altLang="en-US" sz="280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例</a:t>
            </a:r>
            <a:endParaRPr lang="en-US" sz="2800" dirty="0">
              <a:solidFill>
                <a:schemeClr val="bg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13350" y="5835650"/>
            <a:ext cx="1266825" cy="95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ja-JP" altLang="en-US" sz="280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下咽頭</a:t>
            </a:r>
            <a:endParaRPr lang="en-US" altLang="ja-JP" sz="2800" dirty="0">
              <a:solidFill>
                <a:schemeClr val="bg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ctr" eaLnBrk="0" hangingPunct="0">
              <a:defRPr/>
            </a:pPr>
            <a:r>
              <a:rPr lang="en-US" altLang="ja-JP" sz="280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86</a:t>
            </a:r>
            <a:r>
              <a:rPr lang="ja-JP" altLang="en-US" sz="280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例</a:t>
            </a:r>
            <a:endParaRPr lang="en-US" sz="2800" dirty="0">
              <a:solidFill>
                <a:schemeClr val="bg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2400" y="1778000"/>
            <a:ext cx="8836025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ja-JP" altLang="en-US" sz="2000" dirty="0">
                <a:solidFill>
                  <a:srgbClr val="FFFF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東北大学病院 耳鼻咽喉・頭頸部外科における頭頸部癌</a:t>
            </a:r>
            <a:r>
              <a:rPr lang="en-US" altLang="ja-JP" sz="2000" dirty="0">
                <a:solidFill>
                  <a:srgbClr val="FFFF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387</a:t>
            </a:r>
            <a:r>
              <a:rPr lang="ja-JP" altLang="en-US" sz="2000" dirty="0">
                <a:solidFill>
                  <a:srgbClr val="FFFF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例検討</a:t>
            </a:r>
            <a:endParaRPr lang="en-US" sz="20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8541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9817" y="109082"/>
            <a:ext cx="883049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400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２、こんな方は、</a:t>
            </a:r>
            <a:r>
              <a:rPr lang="ja-JP" altLang="en-US" sz="4400" dirty="0" smtClean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要注意</a:t>
            </a:r>
            <a:endParaRPr lang="en-US" altLang="ja-JP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7565" y="870746"/>
            <a:ext cx="935300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400" b="0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頭頸部がんのリスクファクター </a:t>
            </a:r>
          </a:p>
          <a:p>
            <a:r>
              <a:rPr lang="ja-JP" altLang="en-US" sz="2400" b="0" dirty="0" smtClean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発</a:t>
            </a:r>
            <a:r>
              <a:rPr lang="ja-JP" altLang="en-US" sz="2400" b="0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症リスク </a:t>
            </a:r>
          </a:p>
          <a:p>
            <a:pPr marL="0" lvl="1"/>
            <a:r>
              <a:rPr lang="ja-JP" altLang="en-US" sz="2400" b="0" dirty="0" smtClean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喫</a:t>
            </a:r>
            <a:r>
              <a:rPr lang="ja-JP" altLang="en-US" sz="2400" b="0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煙： </a:t>
            </a:r>
            <a:r>
              <a:rPr lang="en-US" altLang="ja-JP" sz="2400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5-25</a:t>
            </a:r>
            <a:r>
              <a:rPr lang="ja-JP" altLang="en-US" sz="2400" b="0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倍 </a:t>
            </a:r>
            <a:r>
              <a:rPr lang="en-US" altLang="ja-JP" sz="2400" b="0" dirty="0" smtClean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–</a:t>
            </a:r>
            <a:r>
              <a:rPr lang="ja-JP" altLang="en-US" sz="2400" b="0" dirty="0" smtClean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喉頭癌など（</a:t>
            </a:r>
            <a:r>
              <a:rPr lang="ja-JP" altLang="nl-BE" sz="20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禁煙 </a:t>
            </a:r>
            <a:r>
              <a:rPr lang="nl-BE" altLang="ja-JP" sz="20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10-15</a:t>
            </a:r>
            <a:r>
              <a:rPr lang="ja-JP" altLang="nl-BE" sz="20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年で、ほぼリスクは消</a:t>
            </a:r>
            <a:r>
              <a:rPr lang="ja-JP" altLang="nl-BE" sz="2000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失</a:t>
            </a:r>
            <a:r>
              <a:rPr lang="ja-JP" altLang="en-US" sz="2000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）</a:t>
            </a:r>
            <a:endParaRPr lang="ja-JP" altLang="nl-BE" sz="2000" kern="0" dirty="0"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sz="2400" b="0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</a:t>
            </a:r>
            <a:r>
              <a:rPr lang="ja-JP" altLang="en-US" sz="2400" b="0" dirty="0" smtClean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飲</a:t>
            </a:r>
            <a:r>
              <a:rPr lang="ja-JP" altLang="en-US" sz="2400" b="0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酒： </a:t>
            </a:r>
            <a:r>
              <a:rPr lang="en-US" altLang="ja-JP" sz="2400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2-6</a:t>
            </a:r>
            <a:r>
              <a:rPr lang="ja-JP" altLang="en-US" sz="2400" b="0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倍 </a:t>
            </a:r>
            <a:r>
              <a:rPr lang="en-US" altLang="ja-JP" sz="2400" b="0" dirty="0" smtClean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(ALDH2</a:t>
            </a:r>
            <a:r>
              <a:rPr lang="ja-JP" altLang="en-US" sz="2400" b="0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遺伝</a:t>
            </a:r>
            <a:r>
              <a:rPr lang="ja-JP" altLang="en-US" sz="2400" b="0" dirty="0" smtClean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子多型</a:t>
            </a:r>
            <a:r>
              <a:rPr lang="en-US" altLang="ja-JP" sz="2400" b="0" dirty="0" smtClean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)</a:t>
            </a:r>
            <a:endParaRPr lang="ja-JP" altLang="en-US" sz="2400" b="0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sz="2400" b="0" dirty="0" smtClean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</a:t>
            </a:r>
            <a:r>
              <a:rPr lang="zh-TW" altLang="en-US" sz="2400" b="0" dirty="0" smtClean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喫</a:t>
            </a:r>
            <a:r>
              <a:rPr lang="zh-TW" altLang="en-US" sz="2400" b="0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煙＋飲酒： </a:t>
            </a:r>
            <a:r>
              <a:rPr lang="en-US" altLang="zh-TW" sz="2400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15-40</a:t>
            </a:r>
            <a:r>
              <a:rPr lang="zh-TW" altLang="en-US" sz="2400" b="0" dirty="0" smtClean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倍</a:t>
            </a:r>
            <a:r>
              <a:rPr lang="ja-JP" altLang="en-US" sz="2400" b="0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</a:t>
            </a:r>
            <a:r>
              <a:rPr lang="en-US" altLang="ja-JP" sz="2400" b="0" dirty="0" smtClean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– </a:t>
            </a:r>
            <a:r>
              <a:rPr lang="ja-JP" altLang="en-US" sz="2400" b="0" dirty="0" smtClean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下咽頭癌など</a:t>
            </a:r>
            <a:endParaRPr lang="zh-TW" altLang="en-US" sz="2400" b="0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sz="2400" b="0" dirty="0" smtClean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同</a:t>
            </a:r>
            <a:r>
              <a:rPr lang="ja-JP" altLang="en-US" sz="2400" b="0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時性・異時</a:t>
            </a:r>
            <a:r>
              <a:rPr lang="ja-JP" altLang="en-US" sz="2400" b="0" dirty="0" smtClean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性</a:t>
            </a:r>
            <a:r>
              <a:rPr lang="ja-JP" altLang="en-US" sz="2400" b="0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多重</a:t>
            </a:r>
            <a:r>
              <a:rPr lang="ja-JP" altLang="en-US" sz="2400" b="0" dirty="0" smtClean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癌</a:t>
            </a:r>
            <a:r>
              <a:rPr lang="ja-JP" altLang="en-US" sz="2400" b="0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： “</a:t>
            </a:r>
            <a:r>
              <a:rPr lang="en-US" sz="2400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field </a:t>
            </a:r>
            <a:r>
              <a:rPr lang="en-US" sz="2400" dirty="0" err="1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cancerization</a:t>
            </a:r>
            <a:r>
              <a:rPr lang="en-US" sz="2400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’’ </a:t>
            </a:r>
            <a:endParaRPr lang="en-US" sz="2400" b="0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sz="2400" b="0" dirty="0" smtClean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頭</a:t>
            </a:r>
            <a:r>
              <a:rPr lang="ja-JP" altLang="en-US" sz="2400" b="0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頸</a:t>
            </a:r>
            <a:r>
              <a:rPr lang="ja-JP" altLang="en-US" sz="2400" b="0" dirty="0" smtClean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部、</a:t>
            </a:r>
            <a:r>
              <a:rPr lang="ja-JP" altLang="en-US" sz="2400" b="0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食</a:t>
            </a:r>
            <a:r>
              <a:rPr lang="ja-JP" altLang="en-US" sz="2400" b="0" dirty="0" smtClean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道、肺癌の</a:t>
            </a:r>
            <a:r>
              <a:rPr lang="ja-JP" altLang="en-US" sz="2400" b="0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発生</a:t>
            </a:r>
            <a:r>
              <a:rPr lang="en-US" altLang="ja-JP" sz="2400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2-6%/</a:t>
            </a:r>
            <a:r>
              <a:rPr lang="ja-JP" altLang="en-US" sz="2400" b="0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年 </a:t>
            </a:r>
          </a:p>
          <a:p>
            <a:endParaRPr lang="en-US" sz="2400" dirty="0" smtClean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en-US" sz="2400" dirty="0" smtClean="0">
                <a:solidFill>
                  <a:srgbClr val="FFFF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HPV(Human </a:t>
            </a:r>
            <a:r>
              <a:rPr lang="en-US" sz="2400" dirty="0">
                <a:solidFill>
                  <a:srgbClr val="FFFF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Papilloma Virus) </a:t>
            </a:r>
            <a:endParaRPr lang="en-US" sz="2400" b="0" dirty="0">
              <a:solidFill>
                <a:srgbClr val="FFFF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sz="2400" b="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</a:t>
            </a:r>
            <a:r>
              <a:rPr lang="ja-JP" altLang="en-US" sz="2400" b="0" dirty="0" smtClean="0">
                <a:solidFill>
                  <a:srgbClr val="FFFF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中</a:t>
            </a:r>
            <a:r>
              <a:rPr lang="ja-JP" altLang="en-US" sz="2400" b="0" dirty="0">
                <a:solidFill>
                  <a:srgbClr val="FFFF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咽</a:t>
            </a:r>
            <a:r>
              <a:rPr lang="ja-JP" altLang="en-US" sz="2400" b="0" dirty="0" smtClean="0">
                <a:solidFill>
                  <a:srgbClr val="FFFF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頭</a:t>
            </a:r>
            <a:r>
              <a:rPr lang="ja-JP" altLang="en-US" sz="2400" b="0" dirty="0">
                <a:solidFill>
                  <a:srgbClr val="FFFF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癌</a:t>
            </a:r>
            <a:r>
              <a:rPr lang="ja-JP" altLang="en-US" sz="2400" b="0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の</a:t>
            </a:r>
            <a:r>
              <a:rPr lang="ja-JP" altLang="en-US" sz="2400" b="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うち、約</a:t>
            </a:r>
            <a:r>
              <a:rPr lang="en-US" altLang="ja-JP" sz="240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50</a:t>
            </a:r>
            <a:r>
              <a:rPr lang="ja-JP" altLang="en-US" sz="2400" b="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％の発症に関与している。 </a:t>
            </a:r>
          </a:p>
          <a:p>
            <a:r>
              <a:rPr lang="ja-JP" altLang="en-US" sz="2400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</a:t>
            </a:r>
            <a:r>
              <a:rPr lang="en-US" altLang="ja-JP" sz="2400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HPV-16</a:t>
            </a:r>
            <a:r>
              <a:rPr lang="en-US" altLang="ja-JP" sz="240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:</a:t>
            </a:r>
            <a:r>
              <a:rPr lang="ja-JP" altLang="en-US" sz="2400" b="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海外の報告では約</a:t>
            </a:r>
            <a:r>
              <a:rPr lang="en-US" altLang="ja-JP" sz="240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90</a:t>
            </a:r>
            <a:r>
              <a:rPr lang="ja-JP" altLang="en-US" sz="2400" b="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％を占める</a:t>
            </a:r>
            <a:r>
              <a:rPr lang="ja-JP" altLang="en-US" sz="2400" b="0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。</a:t>
            </a:r>
            <a:endParaRPr lang="en-US" altLang="ja-JP" sz="2400" b="0" dirty="0" smtClean="0">
              <a:solidFill>
                <a:schemeClr val="bg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sz="2400" b="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</a:t>
            </a:r>
            <a:r>
              <a:rPr lang="ja-JP" altLang="en-US" sz="2400" b="0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　　　　　　　　　　　　　　　　　　　　　　</a:t>
            </a:r>
            <a:r>
              <a:rPr lang="en-US" sz="2400" dirty="0" smtClean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EBV(Epstein-Barr </a:t>
            </a:r>
            <a:r>
              <a:rPr lang="en-US" sz="2400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Virus) </a:t>
            </a:r>
            <a:endParaRPr lang="en-US" sz="2400" b="0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sz="2400" b="0" dirty="0" smtClean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非</a:t>
            </a:r>
            <a:r>
              <a:rPr lang="ja-JP" altLang="en-US" sz="2400" b="0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角化型・未分化型の上咽頭癌の発症に深く関与している</a:t>
            </a:r>
            <a:r>
              <a:rPr lang="ja-JP" altLang="en-US" sz="2400" b="0" dirty="0" smtClean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。</a:t>
            </a:r>
            <a:endParaRPr lang="en-US" altLang="ja-JP" sz="2400" b="0" dirty="0" smtClean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sz="2400" b="0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</a:t>
            </a:r>
            <a:r>
              <a:rPr lang="ja-JP" altLang="en-US" sz="2400" b="0" dirty="0" smtClean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　　　　　　　　　　　　　　　　　　　　　　→　後述</a:t>
            </a:r>
            <a:endParaRPr lang="en-US" sz="2400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33000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388" y="79711"/>
            <a:ext cx="8643543" cy="657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2512" name="Rectangle 192511"/>
          <p:cNvSpPr/>
          <p:nvPr/>
        </p:nvSpPr>
        <p:spPr>
          <a:xfrm>
            <a:off x="6623135" y="6448448"/>
            <a:ext cx="25074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00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頭頸部癌基礎研究会</a:t>
            </a:r>
            <a:endParaRPr lang="en-US" sz="2000" dirty="0">
              <a:solidFill>
                <a:schemeClr val="bg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14549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9817" y="109082"/>
            <a:ext cx="883049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400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２、こんな方は、</a:t>
            </a:r>
            <a:r>
              <a:rPr lang="ja-JP" altLang="en-US" sz="4400" dirty="0" smtClean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要注意</a:t>
            </a:r>
            <a:endParaRPr lang="en-US" altLang="ja-JP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7565" y="870746"/>
            <a:ext cx="935300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400" b="0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頭頸部がんのリスクファクター </a:t>
            </a:r>
          </a:p>
          <a:p>
            <a:r>
              <a:rPr lang="ja-JP" altLang="en-US" sz="2400" b="0" dirty="0" smtClean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発</a:t>
            </a:r>
            <a:r>
              <a:rPr lang="ja-JP" altLang="en-US" sz="2400" b="0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症リスク </a:t>
            </a:r>
          </a:p>
          <a:p>
            <a:pPr marL="0" lvl="1"/>
            <a:r>
              <a:rPr lang="ja-JP" altLang="en-US" sz="2400" b="0" dirty="0" smtClean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喫</a:t>
            </a:r>
            <a:r>
              <a:rPr lang="ja-JP" altLang="en-US" sz="2400" b="0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煙： </a:t>
            </a:r>
            <a:r>
              <a:rPr lang="en-US" altLang="ja-JP" sz="2400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5-25</a:t>
            </a:r>
            <a:r>
              <a:rPr lang="ja-JP" altLang="en-US" sz="2400" b="0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倍 </a:t>
            </a:r>
            <a:r>
              <a:rPr lang="en-US" altLang="ja-JP" sz="2400" b="0" dirty="0" smtClean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–</a:t>
            </a:r>
            <a:r>
              <a:rPr lang="ja-JP" altLang="en-US" sz="2400" b="0" dirty="0" smtClean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喉頭癌など（</a:t>
            </a:r>
            <a:r>
              <a:rPr lang="ja-JP" altLang="nl-BE" sz="20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禁煙 </a:t>
            </a:r>
            <a:r>
              <a:rPr lang="nl-BE" altLang="ja-JP" sz="20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10-15</a:t>
            </a:r>
            <a:r>
              <a:rPr lang="ja-JP" altLang="nl-BE" sz="20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年で、ほぼリスクは消</a:t>
            </a:r>
            <a:r>
              <a:rPr lang="ja-JP" altLang="nl-BE" sz="2000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失</a:t>
            </a:r>
            <a:r>
              <a:rPr lang="ja-JP" altLang="en-US" sz="2000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）</a:t>
            </a:r>
            <a:endParaRPr lang="ja-JP" altLang="nl-BE" sz="2000" kern="0" dirty="0"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sz="2400" b="0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</a:t>
            </a:r>
            <a:r>
              <a:rPr lang="ja-JP" altLang="en-US" sz="2400" b="0" dirty="0" smtClean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飲</a:t>
            </a:r>
            <a:r>
              <a:rPr lang="ja-JP" altLang="en-US" sz="2400" b="0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酒： </a:t>
            </a:r>
            <a:r>
              <a:rPr lang="en-US" altLang="ja-JP" sz="2400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2-6</a:t>
            </a:r>
            <a:r>
              <a:rPr lang="ja-JP" altLang="en-US" sz="2400" b="0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倍 </a:t>
            </a:r>
            <a:r>
              <a:rPr lang="en-US" altLang="ja-JP" sz="2400" b="0" dirty="0" smtClean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(ALDH2</a:t>
            </a:r>
            <a:r>
              <a:rPr lang="ja-JP" altLang="en-US" sz="2400" b="0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遺伝</a:t>
            </a:r>
            <a:r>
              <a:rPr lang="ja-JP" altLang="en-US" sz="2400" b="0" dirty="0" smtClean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子多型</a:t>
            </a:r>
            <a:r>
              <a:rPr lang="en-US" altLang="ja-JP" sz="2400" b="0" dirty="0" smtClean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)</a:t>
            </a:r>
            <a:endParaRPr lang="ja-JP" altLang="en-US" sz="2400" b="0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sz="2400" b="0" dirty="0" smtClean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</a:t>
            </a:r>
            <a:r>
              <a:rPr lang="zh-TW" altLang="en-US" sz="2400" b="0" dirty="0" smtClean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喫</a:t>
            </a:r>
            <a:r>
              <a:rPr lang="zh-TW" altLang="en-US" sz="2400" b="0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煙＋飲酒： </a:t>
            </a:r>
            <a:r>
              <a:rPr lang="en-US" altLang="zh-TW" sz="2400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15-40</a:t>
            </a:r>
            <a:r>
              <a:rPr lang="zh-TW" altLang="en-US" sz="2400" b="0" dirty="0" smtClean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倍</a:t>
            </a:r>
            <a:r>
              <a:rPr lang="ja-JP" altLang="en-US" sz="2400" b="0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</a:t>
            </a:r>
            <a:r>
              <a:rPr lang="en-US" altLang="ja-JP" sz="2400" b="0" dirty="0" smtClean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– </a:t>
            </a:r>
            <a:r>
              <a:rPr lang="ja-JP" altLang="en-US" sz="2400" b="0" dirty="0" smtClean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下咽頭癌など</a:t>
            </a:r>
            <a:endParaRPr lang="zh-TW" altLang="en-US" sz="2400" b="0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sz="2400" b="0" dirty="0" smtClean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同</a:t>
            </a:r>
            <a:r>
              <a:rPr lang="ja-JP" altLang="en-US" sz="2400" b="0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時性・異時</a:t>
            </a:r>
            <a:r>
              <a:rPr lang="ja-JP" altLang="en-US" sz="2400" b="0" dirty="0" smtClean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性</a:t>
            </a:r>
            <a:r>
              <a:rPr lang="ja-JP" altLang="en-US" sz="2400" b="0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多重</a:t>
            </a:r>
            <a:r>
              <a:rPr lang="ja-JP" altLang="en-US" sz="2400" b="0" dirty="0" smtClean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癌</a:t>
            </a:r>
            <a:r>
              <a:rPr lang="ja-JP" altLang="en-US" sz="2400" b="0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： “</a:t>
            </a:r>
            <a:r>
              <a:rPr lang="en-US" sz="2400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field </a:t>
            </a:r>
            <a:r>
              <a:rPr lang="en-US" sz="2400" dirty="0" err="1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cancerization</a:t>
            </a:r>
            <a:r>
              <a:rPr lang="en-US" sz="2400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’’ </a:t>
            </a:r>
            <a:endParaRPr lang="en-US" sz="2400" b="0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sz="2400" b="0" dirty="0" smtClean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頭</a:t>
            </a:r>
            <a:r>
              <a:rPr lang="ja-JP" altLang="en-US" sz="2400" b="0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頸</a:t>
            </a:r>
            <a:r>
              <a:rPr lang="ja-JP" altLang="en-US" sz="2400" b="0" dirty="0" smtClean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部、</a:t>
            </a:r>
            <a:r>
              <a:rPr lang="ja-JP" altLang="en-US" sz="2400" b="0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食</a:t>
            </a:r>
            <a:r>
              <a:rPr lang="ja-JP" altLang="en-US" sz="2400" b="0" dirty="0" smtClean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道、肺癌の</a:t>
            </a:r>
            <a:r>
              <a:rPr lang="ja-JP" altLang="en-US" sz="2400" b="0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発生</a:t>
            </a:r>
            <a:r>
              <a:rPr lang="en-US" altLang="ja-JP" sz="2400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2-6%/</a:t>
            </a:r>
            <a:r>
              <a:rPr lang="ja-JP" altLang="en-US" sz="2400" b="0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年 </a:t>
            </a:r>
          </a:p>
          <a:p>
            <a:endParaRPr lang="en-US" sz="2400" dirty="0" smtClean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en-US" sz="2400" dirty="0" smtClean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HPV(Human </a:t>
            </a:r>
            <a:r>
              <a:rPr lang="en-US" sz="2400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Papilloma Virus) </a:t>
            </a:r>
            <a:endParaRPr lang="en-US" sz="2400" b="0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sz="2400" b="0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</a:t>
            </a:r>
            <a:r>
              <a:rPr lang="ja-JP" altLang="en-US" sz="2400" b="0" dirty="0" smtClean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中</a:t>
            </a:r>
            <a:r>
              <a:rPr lang="ja-JP" altLang="en-US" sz="2400" b="0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咽</a:t>
            </a:r>
            <a:r>
              <a:rPr lang="ja-JP" altLang="en-US" sz="2400" b="0" dirty="0" smtClean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頭</a:t>
            </a:r>
            <a:r>
              <a:rPr lang="ja-JP" altLang="en-US" sz="2400" b="0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癌</a:t>
            </a:r>
            <a:r>
              <a:rPr lang="ja-JP" altLang="en-US" sz="2400" b="0" dirty="0" smtClean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の</a:t>
            </a:r>
            <a:r>
              <a:rPr lang="ja-JP" altLang="en-US" sz="2400" b="0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うち、約</a:t>
            </a:r>
            <a:r>
              <a:rPr lang="en-US" altLang="ja-JP" sz="2400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50</a:t>
            </a:r>
            <a:r>
              <a:rPr lang="ja-JP" altLang="en-US" sz="2400" b="0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％の発症に関与している。 </a:t>
            </a:r>
          </a:p>
          <a:p>
            <a:r>
              <a:rPr lang="ja-JP" altLang="en-US" sz="2400" dirty="0" smtClean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</a:t>
            </a:r>
            <a:r>
              <a:rPr lang="en-US" altLang="ja-JP" sz="2400" dirty="0" smtClean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HPV-16</a:t>
            </a:r>
            <a:r>
              <a:rPr lang="en-US" altLang="ja-JP" sz="2400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:</a:t>
            </a:r>
            <a:r>
              <a:rPr lang="ja-JP" altLang="en-US" sz="2400" b="0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海外の報告では約</a:t>
            </a:r>
            <a:r>
              <a:rPr lang="en-US" altLang="ja-JP" sz="2400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90</a:t>
            </a:r>
            <a:r>
              <a:rPr lang="ja-JP" altLang="en-US" sz="2400" b="0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％を占める</a:t>
            </a:r>
            <a:r>
              <a:rPr lang="ja-JP" altLang="en-US" sz="2400" b="0" dirty="0" smtClean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。</a:t>
            </a:r>
            <a:endParaRPr lang="en-US" altLang="ja-JP" sz="2400" b="0" dirty="0" smtClean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sz="2400" b="0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</a:t>
            </a:r>
            <a:r>
              <a:rPr lang="ja-JP" altLang="en-US" sz="2400" b="0" dirty="0" smtClean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　　　　　　　　　　　　　　　　　　　　　　</a:t>
            </a:r>
            <a:r>
              <a:rPr lang="en-US" sz="2400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EBV(Epstein-Barr </a:t>
            </a:r>
            <a:r>
              <a:rPr lang="en-US" sz="240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Virus) </a:t>
            </a:r>
            <a:endParaRPr lang="en-US" sz="2400" b="0" dirty="0">
              <a:solidFill>
                <a:schemeClr val="bg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sz="2400" b="0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非</a:t>
            </a:r>
            <a:r>
              <a:rPr lang="ja-JP" altLang="en-US" sz="2400" b="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角化型・未分化型の</a:t>
            </a:r>
            <a:r>
              <a:rPr lang="ja-JP" altLang="en-US" sz="2400" b="0" dirty="0">
                <a:solidFill>
                  <a:srgbClr val="33CC33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上咽頭癌</a:t>
            </a:r>
            <a:r>
              <a:rPr lang="ja-JP" altLang="en-US" sz="2400" b="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の発症に深く関与している</a:t>
            </a:r>
            <a:r>
              <a:rPr lang="ja-JP" altLang="en-US" sz="2400" b="0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。</a:t>
            </a:r>
            <a:endParaRPr lang="en-US" altLang="ja-JP" sz="2400" b="0" dirty="0" smtClean="0">
              <a:solidFill>
                <a:schemeClr val="bg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sz="2400" b="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</a:t>
            </a:r>
            <a:r>
              <a:rPr lang="ja-JP" altLang="en-US" sz="2400" b="0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　　　　　　　　　　　　　　　　　　　　　</a:t>
            </a:r>
            <a:endParaRPr lang="en-US" sz="2400" dirty="0">
              <a:solidFill>
                <a:schemeClr val="bg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32816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141288" y="131763"/>
            <a:ext cx="458746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ja-JP" altLang="en-US" b="1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＜</a:t>
            </a:r>
            <a:r>
              <a:rPr lang="ja-JP" altLang="en-US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本日</a:t>
            </a:r>
            <a:r>
              <a:rPr lang="ja-JP" altLang="en-US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の</a:t>
            </a:r>
            <a:r>
              <a:rPr lang="ja-JP" altLang="en-US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講演</a:t>
            </a:r>
            <a:r>
              <a:rPr lang="ja-JP" altLang="en-US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内容</a:t>
            </a:r>
            <a:r>
              <a:rPr lang="ja-JP" altLang="en-US" b="1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＞</a:t>
            </a:r>
            <a:endParaRPr lang="ja-JP" altLang="en-US" b="1" dirty="0">
              <a:solidFill>
                <a:schemeClr val="bg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467861" y="932854"/>
            <a:ext cx="8492389" cy="5693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１、口のがん、のどのがんについて</a:t>
            </a:r>
            <a:endParaRPr lang="en-US" altLang="ja-JP" dirty="0" smtClean="0">
              <a:solidFill>
                <a:schemeClr val="bg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</a:t>
            </a:r>
            <a:r>
              <a:rPr lang="ja-JP" altLang="en-US" sz="2800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</a:t>
            </a:r>
            <a:r>
              <a:rPr lang="ja-JP" altLang="en-US" sz="280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～</a:t>
            </a:r>
            <a:r>
              <a:rPr lang="ja-JP" altLang="en-US" sz="2800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がん診療における耳鼻咽喉科の守備範囲</a:t>
            </a:r>
            <a:r>
              <a:rPr lang="ja-JP" altLang="en-US" sz="280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～</a:t>
            </a:r>
            <a:endParaRPr lang="en-US" altLang="ja-JP" sz="2800" dirty="0" smtClean="0">
              <a:solidFill>
                <a:schemeClr val="bg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ctr"/>
            <a:r>
              <a:rPr lang="ja-JP" altLang="en-US" sz="2800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頭頸部癌</a:t>
            </a:r>
            <a:r>
              <a:rPr lang="ja-JP" altLang="en-US" sz="280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とは</a:t>
            </a:r>
            <a:endParaRPr lang="en-US" altLang="ja-JP" sz="2800" dirty="0" smtClean="0">
              <a:solidFill>
                <a:schemeClr val="bg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endParaRPr lang="en-US" altLang="ja-JP" dirty="0">
              <a:solidFill>
                <a:schemeClr val="bg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２、こんな方は、要注意</a:t>
            </a:r>
            <a:endParaRPr lang="en-US" altLang="ja-JP" dirty="0" smtClean="0">
              <a:solidFill>
                <a:schemeClr val="bg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ctr"/>
            <a:r>
              <a:rPr lang="ja-JP" altLang="en-US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</a:t>
            </a:r>
            <a:r>
              <a:rPr lang="ja-JP" altLang="en-US" sz="280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～</a:t>
            </a:r>
            <a:r>
              <a:rPr lang="ja-JP" altLang="en-US" sz="2800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口のがん、のどのがんのリスクファクター～</a:t>
            </a:r>
            <a:endParaRPr lang="en-US" altLang="ja-JP" sz="2800" dirty="0">
              <a:solidFill>
                <a:schemeClr val="bg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ctr"/>
            <a:endParaRPr lang="en-US" altLang="ja-JP" sz="2800" dirty="0" smtClean="0">
              <a:solidFill>
                <a:schemeClr val="bg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３、実際見てみよう</a:t>
            </a:r>
            <a:endParaRPr lang="en-US" altLang="ja-JP" dirty="0" smtClean="0">
              <a:solidFill>
                <a:schemeClr val="bg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sz="2800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</a:t>
            </a:r>
            <a:r>
              <a:rPr lang="ja-JP" altLang="en-US" sz="280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～</a:t>
            </a:r>
            <a:r>
              <a:rPr lang="ja-JP" altLang="en-US" sz="2800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口</a:t>
            </a:r>
            <a:r>
              <a:rPr lang="ja-JP" altLang="en-US" sz="280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のできものの</a:t>
            </a:r>
            <a:r>
              <a:rPr lang="ja-JP" altLang="en-US" sz="2800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写真</a:t>
            </a:r>
            <a:r>
              <a:rPr lang="ja-JP" altLang="en-US" sz="280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～</a:t>
            </a:r>
            <a:endParaRPr lang="en-US" altLang="ja-JP" sz="2800" dirty="0" smtClean="0">
              <a:solidFill>
                <a:schemeClr val="bg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endParaRPr lang="en-US" altLang="ja-JP" sz="2800" dirty="0">
              <a:solidFill>
                <a:schemeClr val="bg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４、最新の治療法について　</a:t>
            </a:r>
            <a:r>
              <a:rPr lang="ja-JP" altLang="en-US" sz="280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</a:t>
            </a:r>
            <a:r>
              <a:rPr lang="ja-JP" altLang="en-US" sz="2800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</a:t>
            </a:r>
            <a:endParaRPr lang="en-US" altLang="ja-JP" sz="2800" dirty="0">
              <a:solidFill>
                <a:schemeClr val="bg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3025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538162" y="1824038"/>
            <a:ext cx="8153400" cy="32004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lnSpc>
                <a:spcPct val="115000"/>
              </a:lnSpc>
              <a:defRPr/>
            </a:pPr>
            <a:r>
              <a:rPr lang="ja-JP" altLang="en-US" sz="24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解剖学的に外科的切除困難</a:t>
            </a:r>
          </a:p>
          <a:p>
            <a:pPr eaLnBrk="1" hangingPunct="1">
              <a:lnSpc>
                <a:spcPct val="115000"/>
              </a:lnSpc>
              <a:defRPr/>
            </a:pPr>
            <a:r>
              <a:rPr lang="ja-JP" altLang="en-US" sz="24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若年者にも生じる</a:t>
            </a:r>
          </a:p>
          <a:p>
            <a:pPr eaLnBrk="1" hangingPunct="1">
              <a:lnSpc>
                <a:spcPct val="115000"/>
              </a:lnSpc>
              <a:defRPr/>
            </a:pPr>
            <a:r>
              <a:rPr lang="ja-JP" altLang="en-US" sz="24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組織型による放射線、化学療法の感受性の違い</a:t>
            </a:r>
          </a:p>
          <a:p>
            <a:pPr eaLnBrk="1" hangingPunct="1">
              <a:lnSpc>
                <a:spcPct val="115000"/>
              </a:lnSpc>
              <a:defRPr/>
            </a:pPr>
            <a:r>
              <a:rPr lang="en-US" altLang="ja-JP" sz="24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T1,T2</a:t>
            </a:r>
            <a:r>
              <a:rPr lang="ja-JP" altLang="en-US" sz="24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症例</a:t>
            </a:r>
            <a:r>
              <a:rPr lang="en-US" altLang="ja-JP" sz="24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; </a:t>
            </a:r>
            <a:r>
              <a:rPr lang="ja-JP" altLang="en-US" sz="24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放射線治療が主体</a:t>
            </a:r>
          </a:p>
          <a:p>
            <a:pPr eaLnBrk="1" hangingPunct="1">
              <a:lnSpc>
                <a:spcPct val="115000"/>
              </a:lnSpc>
              <a:defRPr/>
            </a:pPr>
            <a:r>
              <a:rPr lang="ja-JP" altLang="en-US" sz="24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局所進行例：</a:t>
            </a:r>
            <a:r>
              <a:rPr lang="en-US" altLang="ja-JP" sz="24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T3,T4,N(+)</a:t>
            </a:r>
          </a:p>
          <a:p>
            <a:pPr eaLnBrk="1" hangingPunct="1">
              <a:lnSpc>
                <a:spcPct val="115000"/>
              </a:lnSpc>
              <a:buFontTx/>
              <a:buNone/>
              <a:defRPr/>
            </a:pPr>
            <a:r>
              <a:rPr lang="ja-JP" altLang="en-US" sz="24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   放射線化学同時併用療法が標準的治療</a:t>
            </a:r>
            <a:endParaRPr lang="en-US" altLang="ja-JP" sz="2400" b="1" kern="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eaLnBrk="1" hangingPunct="1">
              <a:lnSpc>
                <a:spcPct val="115000"/>
              </a:lnSpc>
              <a:buFontTx/>
              <a:buNone/>
              <a:defRPr/>
            </a:pPr>
            <a:r>
              <a:rPr lang="ja-JP" altLang="en-US" sz="24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</a:t>
            </a:r>
            <a:r>
              <a:rPr lang="ja-JP" altLang="en-US" sz="24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遠</a:t>
            </a:r>
            <a:r>
              <a:rPr lang="ja-JP" altLang="en-US" sz="24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隔転</a:t>
            </a:r>
            <a:r>
              <a:rPr lang="ja-JP" altLang="en-US" sz="24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移再発でも、</a:t>
            </a:r>
            <a:r>
              <a:rPr lang="en-US" altLang="ja-JP" sz="2400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CTx</a:t>
            </a:r>
            <a:r>
              <a:rPr lang="ja-JP" altLang="en-US" sz="24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（</a:t>
            </a:r>
            <a:r>
              <a:rPr lang="en-US" altLang="ja-JP" sz="24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+RT)</a:t>
            </a:r>
            <a:r>
              <a:rPr lang="ja-JP" altLang="en-US" sz="24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で、</a:t>
            </a:r>
            <a:r>
              <a:rPr lang="en-US" altLang="ja-JP" sz="24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CR</a:t>
            </a:r>
            <a:r>
              <a:rPr lang="ja-JP" altLang="en-US" sz="24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となる症例あり</a:t>
            </a:r>
            <a:endParaRPr lang="ja-JP" altLang="en-US" sz="2400" b="1" kern="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04800" y="533400"/>
            <a:ext cx="8229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ja-JP" altLang="en-US" sz="4000" b="1" dirty="0">
                <a:solidFill>
                  <a:srgbClr val="FFFF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上咽頭</a:t>
            </a:r>
            <a:r>
              <a:rPr lang="ja-JP" altLang="en-US" sz="4000" b="1" dirty="0" smtClean="0">
                <a:solidFill>
                  <a:srgbClr val="FFFF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癌 </a:t>
            </a:r>
            <a:r>
              <a:rPr lang="en-US" altLang="ja-JP" sz="4000" b="1" dirty="0" smtClean="0">
                <a:solidFill>
                  <a:srgbClr val="FFFF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– EB virus </a:t>
            </a:r>
            <a:r>
              <a:rPr lang="ja-JP" altLang="en-US" sz="4000" b="1" dirty="0" smtClean="0">
                <a:solidFill>
                  <a:srgbClr val="FFFF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関連癌</a:t>
            </a:r>
            <a:endParaRPr lang="ja-JP" altLang="en-US" sz="4000" b="1" dirty="0">
              <a:solidFill>
                <a:srgbClr val="FFFF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8768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64339"/>
            <a:ext cx="7620000" cy="498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28346" y="318893"/>
            <a:ext cx="62873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000" b="0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男性上咽頭癌の世界的分布</a:t>
            </a:r>
            <a:r>
              <a:rPr lang="en-US" sz="2000" b="0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(</a:t>
            </a:r>
            <a:r>
              <a:rPr lang="ja-JP" altLang="en-US" sz="2000" b="0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人口１０万人、年に対し</a:t>
            </a:r>
            <a:r>
              <a:rPr lang="en-US" sz="2000" b="0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)</a:t>
            </a:r>
            <a:endParaRPr lang="en-US" sz="2000" dirty="0">
              <a:solidFill>
                <a:schemeClr val="bg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189071" y="5974119"/>
            <a:ext cx="39549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b="0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Pierre</a:t>
            </a:r>
            <a:r>
              <a:rPr lang="ja-JP" altLang="en-US" sz="1200" b="0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</a:t>
            </a:r>
            <a:r>
              <a:rPr lang="en-US" altLang="ja-JP" sz="1200" b="0" dirty="0" err="1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Busson</a:t>
            </a:r>
            <a:r>
              <a:rPr lang="en-US" altLang="ja-JP" sz="1200" b="0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et al. Trends in Microbiology, 2004</a:t>
            </a:r>
            <a:endParaRPr lang="en-US" sz="1200" b="0" dirty="0">
              <a:solidFill>
                <a:schemeClr val="bg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70170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19088" y="290513"/>
            <a:ext cx="85264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ja-JP" altLang="en-US" sz="2800">
                <a:solidFill>
                  <a:srgbClr val="FFFF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それでは口腔癌の発がん要因は？</a:t>
            </a:r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319088" y="854075"/>
            <a:ext cx="8084264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Helvetica" pitchFamily="34" charset="0"/>
                <a:ea typeface="Osaka"/>
                <a:cs typeface="Osaka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Helvetica" pitchFamily="34" charset="0"/>
                <a:ea typeface="Osaka"/>
                <a:cs typeface="Osaka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Helvetica" pitchFamily="34" charset="0"/>
                <a:ea typeface="Osaka"/>
                <a:cs typeface="Osaka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Helvetica" pitchFamily="34" charset="0"/>
                <a:ea typeface="Osaka"/>
                <a:cs typeface="Osaka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Helvetica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Helvetica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Helvetica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Helvetica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Helvetica" pitchFamily="34" charset="0"/>
                <a:ea typeface="Osaka"/>
                <a:cs typeface="Osaka"/>
              </a:defRPr>
            </a:lvl9pPr>
          </a:lstStyle>
          <a:p>
            <a:pPr>
              <a:defRPr/>
            </a:pPr>
            <a:r>
              <a:rPr lang="ja-JP" altLang="en-US" sz="2800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１、喫煙；　南アジアでの高い口腔癌罹患率と</a:t>
            </a:r>
            <a:endParaRPr lang="en-US" altLang="ja-JP" sz="2800" dirty="0" smtClean="0">
              <a:solidFill>
                <a:schemeClr val="bg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>
              <a:defRPr/>
            </a:pPr>
            <a:r>
              <a:rPr lang="ja-JP" altLang="en-US" sz="2800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　　　　　噛みタバコの習慣　</a:t>
            </a:r>
            <a:endParaRPr lang="en-US" altLang="ja-JP" sz="2800" dirty="0" smtClean="0">
              <a:solidFill>
                <a:schemeClr val="bg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>
              <a:defRPr/>
            </a:pPr>
            <a:r>
              <a:rPr lang="ja-JP" altLang="en-US" sz="2800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　　　　　男性がんの約半数は喫煙関連癌</a:t>
            </a:r>
            <a:endParaRPr lang="en-US" altLang="ja-JP" sz="2800" dirty="0" smtClean="0">
              <a:solidFill>
                <a:schemeClr val="bg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>
              <a:defRPr/>
            </a:pPr>
            <a:endParaRPr lang="en-US" sz="2800" dirty="0" smtClean="0">
              <a:solidFill>
                <a:schemeClr val="bg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>
              <a:defRPr/>
            </a:pPr>
            <a:r>
              <a:rPr lang="ja-JP" altLang="en-US" sz="2800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２、飲酒；　洗口液のアルコールもダメ？</a:t>
            </a:r>
            <a:endParaRPr lang="en-US" altLang="ja-JP" sz="2800" dirty="0" smtClean="0">
              <a:solidFill>
                <a:schemeClr val="bg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>
              <a:defRPr/>
            </a:pPr>
            <a:endParaRPr lang="en-US" sz="2800" dirty="0" smtClean="0">
              <a:solidFill>
                <a:schemeClr val="bg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>
              <a:defRPr/>
            </a:pPr>
            <a:r>
              <a:rPr lang="ja-JP" altLang="en-US" sz="2800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３、ウイルス感染；　</a:t>
            </a:r>
            <a:r>
              <a:rPr lang="en-US" altLang="ja-JP" sz="2800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HPV</a:t>
            </a:r>
          </a:p>
          <a:p>
            <a:pPr>
              <a:defRPr/>
            </a:pPr>
            <a:endParaRPr lang="en-US" altLang="ja-JP" sz="2800" dirty="0" smtClean="0">
              <a:solidFill>
                <a:schemeClr val="bg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>
              <a:defRPr/>
            </a:pPr>
            <a:r>
              <a:rPr lang="ja-JP" altLang="en-US" sz="2800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４、慢性刺激；　義歯不適合については賛否両論</a:t>
            </a:r>
            <a:endParaRPr lang="en-US" altLang="ja-JP" sz="2800" dirty="0" smtClean="0">
              <a:solidFill>
                <a:schemeClr val="bg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>
              <a:defRPr/>
            </a:pPr>
            <a:r>
              <a:rPr lang="ja-JP" altLang="en-US" sz="2800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　　　　　　　　傾斜歯、舌癌が舌縁に多い</a:t>
            </a:r>
            <a:endParaRPr lang="en-US" altLang="ja-JP" sz="2800" dirty="0" smtClean="0">
              <a:solidFill>
                <a:schemeClr val="bg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>
              <a:defRPr/>
            </a:pPr>
            <a:endParaRPr lang="en-US" altLang="ja-JP" sz="2800" dirty="0" smtClean="0">
              <a:solidFill>
                <a:schemeClr val="bg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>
              <a:defRPr/>
            </a:pPr>
            <a:r>
              <a:rPr lang="ja-JP" altLang="en-US" sz="2800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５、口腔内衛生状態</a:t>
            </a:r>
            <a:endParaRPr lang="en-US" altLang="ja-JP" sz="2800" dirty="0" smtClean="0">
              <a:solidFill>
                <a:schemeClr val="bg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6647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G20714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284538"/>
            <a:ext cx="4175125" cy="3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684213" y="4076700"/>
            <a:ext cx="297389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800" ker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グラム染色による癌組織中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800" ker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連鎖球菌の検出</a:t>
            </a:r>
          </a:p>
        </p:txBody>
      </p:sp>
      <p:sp>
        <p:nvSpPr>
          <p:cNvPr id="4" name="Line 7"/>
          <p:cNvSpPr>
            <a:spLocks noChangeShapeType="1"/>
          </p:cNvSpPr>
          <p:nvPr/>
        </p:nvSpPr>
        <p:spPr bwMode="auto">
          <a:xfrm>
            <a:off x="3635375" y="4724400"/>
            <a:ext cx="720725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 kern="0">
              <a:solidFill>
                <a:schemeClr val="bg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808038" y="136525"/>
            <a:ext cx="811953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ker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頭頸部癌の組織にはある種の細菌が存在している</a:t>
            </a:r>
          </a:p>
        </p:txBody>
      </p: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539750" y="981075"/>
            <a:ext cx="7454900" cy="2016125"/>
            <a:chOff x="340" y="618"/>
            <a:chExt cx="4696" cy="1270"/>
          </a:xfrm>
        </p:grpSpPr>
        <p:sp>
          <p:nvSpPr>
            <p:cNvPr id="7" name="AutoShape 3"/>
            <p:cNvSpPr>
              <a:spLocks noChangeAspect="1" noChangeArrowheads="1" noTextEdit="1"/>
            </p:cNvSpPr>
            <p:nvPr/>
          </p:nvSpPr>
          <p:spPr bwMode="auto">
            <a:xfrm>
              <a:off x="340" y="618"/>
              <a:ext cx="4696" cy="1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pic>
          <p:nvPicPr>
            <p:cNvPr id="8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" y="1033"/>
              <a:ext cx="1424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8" y="1033"/>
              <a:ext cx="1240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" y="1497"/>
              <a:ext cx="816" cy="2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2" y="1497"/>
              <a:ext cx="536" cy="2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8" y="1497"/>
              <a:ext cx="1232" cy="2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10"/>
            <p:cNvSpPr>
              <a:spLocks noChangeArrowheads="1"/>
            </p:cNvSpPr>
            <p:nvPr/>
          </p:nvSpPr>
          <p:spPr bwMode="auto">
            <a:xfrm>
              <a:off x="556" y="690"/>
              <a:ext cx="74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800">
                  <a:solidFill>
                    <a:schemeClr val="bg1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1</a:t>
              </a:r>
              <a:endParaRPr lang="en-US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14" name="Rectangle 11"/>
            <p:cNvSpPr>
              <a:spLocks noChangeArrowheads="1"/>
            </p:cNvSpPr>
            <p:nvPr/>
          </p:nvSpPr>
          <p:spPr bwMode="auto">
            <a:xfrm>
              <a:off x="644" y="690"/>
              <a:ext cx="295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800">
                  <a:solidFill>
                    <a:srgbClr val="000000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    </a:t>
              </a:r>
              <a:endParaRPr 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15" name="Rectangle 12"/>
            <p:cNvSpPr>
              <a:spLocks noChangeArrowheads="1"/>
            </p:cNvSpPr>
            <p:nvPr/>
          </p:nvSpPr>
          <p:spPr bwMode="auto">
            <a:xfrm>
              <a:off x="812" y="690"/>
              <a:ext cx="74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800">
                  <a:solidFill>
                    <a:schemeClr val="bg1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2</a:t>
              </a:r>
              <a:endParaRPr lang="en-US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16" name="Rectangle 13"/>
            <p:cNvSpPr>
              <a:spLocks noChangeArrowheads="1"/>
            </p:cNvSpPr>
            <p:nvPr/>
          </p:nvSpPr>
          <p:spPr bwMode="auto">
            <a:xfrm>
              <a:off x="900" y="690"/>
              <a:ext cx="295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800">
                  <a:solidFill>
                    <a:srgbClr val="000000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    </a:t>
              </a:r>
              <a:endParaRPr 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17" name="Rectangle 14"/>
            <p:cNvSpPr>
              <a:spLocks noChangeArrowheads="1"/>
            </p:cNvSpPr>
            <p:nvPr/>
          </p:nvSpPr>
          <p:spPr bwMode="auto">
            <a:xfrm>
              <a:off x="2428" y="690"/>
              <a:ext cx="74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800">
                  <a:solidFill>
                    <a:schemeClr val="bg1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8</a:t>
              </a:r>
              <a:endParaRPr lang="en-US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18" name="Rectangle 15"/>
            <p:cNvSpPr>
              <a:spLocks noChangeArrowheads="1"/>
            </p:cNvSpPr>
            <p:nvPr/>
          </p:nvSpPr>
          <p:spPr bwMode="auto">
            <a:xfrm>
              <a:off x="2516" y="690"/>
              <a:ext cx="295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800">
                  <a:solidFill>
                    <a:schemeClr val="bg1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    </a:t>
              </a:r>
              <a:endParaRPr lang="en-US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19" name="Rectangle 16"/>
            <p:cNvSpPr>
              <a:spLocks noChangeArrowheads="1"/>
            </p:cNvSpPr>
            <p:nvPr/>
          </p:nvSpPr>
          <p:spPr bwMode="auto">
            <a:xfrm>
              <a:off x="2172" y="690"/>
              <a:ext cx="74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800">
                  <a:solidFill>
                    <a:schemeClr val="bg1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7</a:t>
              </a:r>
              <a:endParaRPr lang="en-US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20" name="Rectangle 18"/>
            <p:cNvSpPr>
              <a:spLocks noChangeArrowheads="1"/>
            </p:cNvSpPr>
            <p:nvPr/>
          </p:nvSpPr>
          <p:spPr bwMode="auto">
            <a:xfrm>
              <a:off x="1908" y="690"/>
              <a:ext cx="74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800">
                  <a:solidFill>
                    <a:schemeClr val="bg1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6</a:t>
              </a:r>
              <a:endParaRPr lang="en-US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21" name="Rectangle 19"/>
            <p:cNvSpPr>
              <a:spLocks noChangeArrowheads="1"/>
            </p:cNvSpPr>
            <p:nvPr/>
          </p:nvSpPr>
          <p:spPr bwMode="auto">
            <a:xfrm>
              <a:off x="1996" y="690"/>
              <a:ext cx="295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800">
                  <a:solidFill>
                    <a:srgbClr val="000000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    </a:t>
              </a:r>
              <a:endParaRPr 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22" name="Rectangle 20"/>
            <p:cNvSpPr>
              <a:spLocks noChangeArrowheads="1"/>
            </p:cNvSpPr>
            <p:nvPr/>
          </p:nvSpPr>
          <p:spPr bwMode="auto">
            <a:xfrm>
              <a:off x="1100" y="690"/>
              <a:ext cx="74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800">
                  <a:solidFill>
                    <a:schemeClr val="bg1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3</a:t>
              </a:r>
              <a:endParaRPr lang="en-US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23" name="Rectangle 21"/>
            <p:cNvSpPr>
              <a:spLocks noChangeArrowheads="1"/>
            </p:cNvSpPr>
            <p:nvPr/>
          </p:nvSpPr>
          <p:spPr bwMode="auto">
            <a:xfrm>
              <a:off x="1188" y="690"/>
              <a:ext cx="295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800">
                  <a:solidFill>
                    <a:srgbClr val="000000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    </a:t>
              </a:r>
              <a:endParaRPr 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24" name="Rectangle 22"/>
            <p:cNvSpPr>
              <a:spLocks noChangeArrowheads="1"/>
            </p:cNvSpPr>
            <p:nvPr/>
          </p:nvSpPr>
          <p:spPr bwMode="auto">
            <a:xfrm>
              <a:off x="1372" y="690"/>
              <a:ext cx="74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800">
                  <a:solidFill>
                    <a:schemeClr val="bg1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4</a:t>
              </a:r>
              <a:endParaRPr lang="en-US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25" name="Rectangle 23"/>
            <p:cNvSpPr>
              <a:spLocks noChangeArrowheads="1"/>
            </p:cNvSpPr>
            <p:nvPr/>
          </p:nvSpPr>
          <p:spPr bwMode="auto">
            <a:xfrm>
              <a:off x="1460" y="690"/>
              <a:ext cx="295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800">
                  <a:solidFill>
                    <a:schemeClr val="bg1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    </a:t>
              </a:r>
              <a:endParaRPr lang="en-US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26" name="Rectangle 24"/>
            <p:cNvSpPr>
              <a:spLocks noChangeArrowheads="1"/>
            </p:cNvSpPr>
            <p:nvPr/>
          </p:nvSpPr>
          <p:spPr bwMode="auto">
            <a:xfrm>
              <a:off x="1628" y="690"/>
              <a:ext cx="74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800">
                  <a:solidFill>
                    <a:schemeClr val="bg1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5</a:t>
              </a:r>
              <a:endParaRPr lang="en-US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27" name="Rectangle 25"/>
            <p:cNvSpPr>
              <a:spLocks noChangeArrowheads="1"/>
            </p:cNvSpPr>
            <p:nvPr/>
          </p:nvSpPr>
          <p:spPr bwMode="auto">
            <a:xfrm>
              <a:off x="1716" y="690"/>
              <a:ext cx="295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800">
                  <a:solidFill>
                    <a:schemeClr val="bg1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    </a:t>
              </a:r>
              <a:endParaRPr lang="en-US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28" name="Rectangle 26"/>
            <p:cNvSpPr>
              <a:spLocks noChangeArrowheads="1"/>
            </p:cNvSpPr>
            <p:nvPr/>
          </p:nvSpPr>
          <p:spPr bwMode="auto">
            <a:xfrm>
              <a:off x="2692" y="690"/>
              <a:ext cx="74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800">
                  <a:solidFill>
                    <a:schemeClr val="bg1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9</a:t>
              </a:r>
              <a:endParaRPr lang="en-US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29" name="Rectangle 27"/>
            <p:cNvSpPr>
              <a:spLocks noChangeArrowheads="1"/>
            </p:cNvSpPr>
            <p:nvPr/>
          </p:nvSpPr>
          <p:spPr bwMode="auto">
            <a:xfrm>
              <a:off x="2780" y="690"/>
              <a:ext cx="295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800">
                  <a:solidFill>
                    <a:srgbClr val="000000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    </a:t>
              </a:r>
              <a:endParaRPr 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auto">
            <a:xfrm>
              <a:off x="3212" y="1121"/>
              <a:ext cx="152" cy="72"/>
            </a:xfrm>
            <a:custGeom>
              <a:avLst/>
              <a:gdLst>
                <a:gd name="T0" fmla="*/ 9216 w 19"/>
                <a:gd name="T1" fmla="*/ 4608 h 9"/>
                <a:gd name="T2" fmla="*/ 9728 w 19"/>
                <a:gd name="T3" fmla="*/ 2560 h 9"/>
                <a:gd name="T4" fmla="*/ 9216 w 19"/>
                <a:gd name="T5" fmla="*/ 0 h 9"/>
                <a:gd name="T6" fmla="*/ 0 w 19"/>
                <a:gd name="T7" fmla="*/ 2560 h 9"/>
                <a:gd name="T8" fmla="*/ 9216 w 19"/>
                <a:gd name="T9" fmla="*/ 4608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" h="9">
                  <a:moveTo>
                    <a:pt x="18" y="9"/>
                  </a:moveTo>
                  <a:cubicBezTo>
                    <a:pt x="18" y="8"/>
                    <a:pt x="19" y="6"/>
                    <a:pt x="19" y="5"/>
                  </a:cubicBezTo>
                  <a:cubicBezTo>
                    <a:pt x="19" y="3"/>
                    <a:pt x="18" y="1"/>
                    <a:pt x="18" y="0"/>
                  </a:cubicBezTo>
                  <a:lnTo>
                    <a:pt x="0" y="5"/>
                  </a:lnTo>
                  <a:lnTo>
                    <a:pt x="18" y="9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31" name="Line 29"/>
            <p:cNvSpPr>
              <a:spLocks noChangeShapeType="1"/>
            </p:cNvSpPr>
            <p:nvPr/>
          </p:nvSpPr>
          <p:spPr bwMode="auto">
            <a:xfrm flipH="1">
              <a:off x="3308" y="1161"/>
              <a:ext cx="184" cy="0"/>
            </a:xfrm>
            <a:prstGeom prst="line">
              <a:avLst/>
            </a:prstGeom>
            <a:noFill/>
            <a:ln w="32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auto">
            <a:xfrm>
              <a:off x="3212" y="1584"/>
              <a:ext cx="152" cy="72"/>
            </a:xfrm>
            <a:custGeom>
              <a:avLst/>
              <a:gdLst>
                <a:gd name="T0" fmla="*/ 9216 w 19"/>
                <a:gd name="T1" fmla="*/ 4608 h 9"/>
                <a:gd name="T2" fmla="*/ 9728 w 19"/>
                <a:gd name="T3" fmla="*/ 2560 h 9"/>
                <a:gd name="T4" fmla="*/ 9216 w 19"/>
                <a:gd name="T5" fmla="*/ 0 h 9"/>
                <a:gd name="T6" fmla="*/ 0 w 19"/>
                <a:gd name="T7" fmla="*/ 2560 h 9"/>
                <a:gd name="T8" fmla="*/ 9216 w 19"/>
                <a:gd name="T9" fmla="*/ 4608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" h="9">
                  <a:moveTo>
                    <a:pt x="18" y="9"/>
                  </a:moveTo>
                  <a:cubicBezTo>
                    <a:pt x="18" y="8"/>
                    <a:pt x="19" y="6"/>
                    <a:pt x="19" y="5"/>
                  </a:cubicBezTo>
                  <a:cubicBezTo>
                    <a:pt x="19" y="3"/>
                    <a:pt x="18" y="1"/>
                    <a:pt x="18" y="0"/>
                  </a:cubicBezTo>
                  <a:lnTo>
                    <a:pt x="0" y="5"/>
                  </a:lnTo>
                  <a:lnTo>
                    <a:pt x="18" y="9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33" name="Line 31"/>
            <p:cNvSpPr>
              <a:spLocks noChangeShapeType="1"/>
            </p:cNvSpPr>
            <p:nvPr/>
          </p:nvSpPr>
          <p:spPr bwMode="auto">
            <a:xfrm flipH="1">
              <a:off x="3308" y="1624"/>
              <a:ext cx="184" cy="0"/>
            </a:xfrm>
            <a:prstGeom prst="line">
              <a:avLst/>
            </a:prstGeom>
            <a:noFill/>
            <a:ln w="32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34" name="Rectangle 32"/>
            <p:cNvSpPr>
              <a:spLocks noChangeArrowheads="1"/>
            </p:cNvSpPr>
            <p:nvPr/>
          </p:nvSpPr>
          <p:spPr bwMode="auto">
            <a:xfrm>
              <a:off x="3572" y="1089"/>
              <a:ext cx="107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400" i="1">
                  <a:solidFill>
                    <a:schemeClr val="bg1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S.anginosus</a:t>
              </a:r>
              <a:endParaRPr lang="en-US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35" name="Rectangle 33"/>
            <p:cNvSpPr>
              <a:spLocks noChangeArrowheads="1"/>
            </p:cNvSpPr>
            <p:nvPr/>
          </p:nvSpPr>
          <p:spPr bwMode="auto">
            <a:xfrm>
              <a:off x="3572" y="1488"/>
              <a:ext cx="98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400">
                  <a:solidFill>
                    <a:schemeClr val="bg1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b</a:t>
              </a:r>
              <a:endParaRPr lang="en-US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36" name="Rectangle 34"/>
            <p:cNvSpPr>
              <a:spLocks noChangeArrowheads="1"/>
            </p:cNvSpPr>
            <p:nvPr/>
          </p:nvSpPr>
          <p:spPr bwMode="auto">
            <a:xfrm>
              <a:off x="3723" y="1500"/>
              <a:ext cx="588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400">
                  <a:solidFill>
                    <a:schemeClr val="bg1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-actin</a:t>
              </a:r>
              <a:endParaRPr lang="en-US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6803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141288" y="131763"/>
            <a:ext cx="458746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ja-JP" altLang="en-US" b="1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＜</a:t>
            </a:r>
            <a:r>
              <a:rPr lang="ja-JP" altLang="en-US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本日</a:t>
            </a:r>
            <a:r>
              <a:rPr lang="ja-JP" altLang="en-US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の</a:t>
            </a:r>
            <a:r>
              <a:rPr lang="ja-JP" altLang="en-US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講演</a:t>
            </a:r>
            <a:r>
              <a:rPr lang="ja-JP" altLang="en-US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内容</a:t>
            </a:r>
            <a:r>
              <a:rPr lang="ja-JP" altLang="en-US" b="1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＞</a:t>
            </a:r>
            <a:endParaRPr lang="ja-JP" altLang="en-US" b="1" dirty="0">
              <a:solidFill>
                <a:schemeClr val="bg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467861" y="932854"/>
            <a:ext cx="8492389" cy="5693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dirty="0" smtClean="0">
                <a:solidFill>
                  <a:schemeClr val="accent6">
                    <a:lumMod val="50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１、口のがん、のどのがんについて</a:t>
            </a:r>
            <a:endParaRPr lang="en-US" altLang="ja-JP" dirty="0" smtClean="0">
              <a:solidFill>
                <a:schemeClr val="accent6">
                  <a:lumMod val="50000"/>
                </a:schemeClr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dirty="0">
                <a:solidFill>
                  <a:schemeClr val="accent6">
                    <a:lumMod val="50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</a:t>
            </a:r>
            <a:r>
              <a:rPr lang="ja-JP" altLang="en-US" sz="2800" dirty="0" smtClean="0">
                <a:solidFill>
                  <a:schemeClr val="accent6">
                    <a:lumMod val="50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</a:t>
            </a:r>
            <a:r>
              <a:rPr lang="ja-JP" altLang="en-US" sz="2800" dirty="0">
                <a:solidFill>
                  <a:schemeClr val="accent6">
                    <a:lumMod val="50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～</a:t>
            </a:r>
            <a:r>
              <a:rPr lang="ja-JP" altLang="en-US" sz="2800" dirty="0" smtClean="0">
                <a:solidFill>
                  <a:schemeClr val="accent6">
                    <a:lumMod val="50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がん診療における耳鼻咽喉科の守備範囲</a:t>
            </a:r>
            <a:r>
              <a:rPr lang="ja-JP" altLang="en-US" sz="2800" dirty="0">
                <a:solidFill>
                  <a:schemeClr val="accent6">
                    <a:lumMod val="50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～</a:t>
            </a:r>
            <a:endParaRPr lang="en-US" altLang="ja-JP" sz="2800" dirty="0" smtClean="0">
              <a:solidFill>
                <a:schemeClr val="accent6">
                  <a:lumMod val="50000"/>
                </a:schemeClr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ctr"/>
            <a:r>
              <a:rPr lang="ja-JP" altLang="en-US" sz="2800" dirty="0" smtClean="0">
                <a:solidFill>
                  <a:schemeClr val="accent6">
                    <a:lumMod val="50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頭頸部癌</a:t>
            </a:r>
            <a:r>
              <a:rPr lang="ja-JP" altLang="en-US" sz="2800" dirty="0">
                <a:solidFill>
                  <a:schemeClr val="accent6">
                    <a:lumMod val="50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とは</a:t>
            </a:r>
            <a:endParaRPr lang="en-US" altLang="ja-JP" sz="2800" dirty="0" smtClean="0">
              <a:solidFill>
                <a:schemeClr val="accent6">
                  <a:lumMod val="50000"/>
                </a:schemeClr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endParaRPr lang="en-US" altLang="ja-JP" dirty="0">
              <a:solidFill>
                <a:schemeClr val="accent6">
                  <a:lumMod val="50000"/>
                </a:schemeClr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dirty="0" smtClean="0">
                <a:solidFill>
                  <a:schemeClr val="accent6">
                    <a:lumMod val="50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２、こんな方は、要注意</a:t>
            </a:r>
            <a:endParaRPr lang="en-US" altLang="ja-JP" dirty="0" smtClean="0">
              <a:solidFill>
                <a:schemeClr val="accent6">
                  <a:lumMod val="50000"/>
                </a:schemeClr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ctr"/>
            <a:r>
              <a:rPr lang="ja-JP" altLang="en-US" dirty="0">
                <a:solidFill>
                  <a:schemeClr val="accent6">
                    <a:lumMod val="50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</a:t>
            </a:r>
            <a:r>
              <a:rPr lang="ja-JP" altLang="en-US" sz="2800" dirty="0">
                <a:solidFill>
                  <a:schemeClr val="accent6">
                    <a:lumMod val="50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～</a:t>
            </a:r>
            <a:r>
              <a:rPr lang="ja-JP" altLang="en-US" sz="2800" dirty="0" smtClean="0">
                <a:solidFill>
                  <a:schemeClr val="accent6">
                    <a:lumMod val="50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口のがん、のどのがんのリスクファクター～</a:t>
            </a:r>
            <a:endParaRPr lang="en-US" altLang="ja-JP" sz="2800" dirty="0">
              <a:solidFill>
                <a:schemeClr val="accent6">
                  <a:lumMod val="50000"/>
                </a:schemeClr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ctr"/>
            <a:endParaRPr lang="en-US" altLang="ja-JP" sz="2800" dirty="0" smtClean="0">
              <a:solidFill>
                <a:schemeClr val="bg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３、実際見てみよう</a:t>
            </a:r>
            <a:endParaRPr lang="en-US" altLang="ja-JP" dirty="0" smtClean="0">
              <a:solidFill>
                <a:schemeClr val="bg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sz="2800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</a:t>
            </a:r>
            <a:r>
              <a:rPr lang="ja-JP" altLang="en-US" sz="280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～</a:t>
            </a:r>
            <a:r>
              <a:rPr lang="ja-JP" altLang="en-US" sz="2800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口</a:t>
            </a:r>
            <a:r>
              <a:rPr lang="ja-JP" altLang="en-US" sz="280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のできものの</a:t>
            </a:r>
            <a:r>
              <a:rPr lang="ja-JP" altLang="en-US" sz="2800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写真</a:t>
            </a:r>
            <a:r>
              <a:rPr lang="ja-JP" altLang="en-US" sz="280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～</a:t>
            </a:r>
            <a:endParaRPr lang="en-US" altLang="ja-JP" sz="2800" dirty="0" smtClean="0">
              <a:solidFill>
                <a:schemeClr val="bg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endParaRPr lang="en-US" altLang="ja-JP" sz="2800" dirty="0">
              <a:solidFill>
                <a:schemeClr val="bg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dirty="0" smtClean="0">
                <a:solidFill>
                  <a:schemeClr val="accent6">
                    <a:lumMod val="50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４、最新の治療法について</a:t>
            </a:r>
            <a:r>
              <a:rPr lang="ja-JP" altLang="en-US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</a:t>
            </a:r>
            <a:r>
              <a:rPr lang="ja-JP" altLang="en-US" sz="280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</a:t>
            </a:r>
            <a:r>
              <a:rPr lang="ja-JP" altLang="en-US" sz="2800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</a:t>
            </a:r>
            <a:endParaRPr lang="en-US" altLang="ja-JP" sz="2800" dirty="0">
              <a:solidFill>
                <a:schemeClr val="bg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62823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0"/>
            <a:ext cx="8229600" cy="1143000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ja-JP" altLang="en-US" sz="4000" b="1" smtClean="0">
                <a:solidFill>
                  <a:srgbClr val="FFFF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口の中</a:t>
            </a:r>
          </a:p>
        </p:txBody>
      </p:sp>
      <p:pic>
        <p:nvPicPr>
          <p:cNvPr id="90115" name="Picture 3" descr="IMG_0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268413"/>
            <a:ext cx="4173537" cy="511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117" name="Text Box 5"/>
          <p:cNvSpPr txBox="1">
            <a:spLocks noChangeArrowheads="1"/>
          </p:cNvSpPr>
          <p:nvPr/>
        </p:nvSpPr>
        <p:spPr bwMode="auto">
          <a:xfrm>
            <a:off x="1476375" y="6491288"/>
            <a:ext cx="28082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ja-JP" altLang="en-US" sz="1800" b="1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臓単（</a:t>
            </a:r>
            <a:r>
              <a:rPr lang="en-US" altLang="ja-JP" sz="1800" b="1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NTS</a:t>
            </a:r>
            <a:r>
              <a:rPr lang="ja-JP" altLang="en-US" sz="1800" b="1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）より改変</a:t>
            </a:r>
          </a:p>
        </p:txBody>
      </p:sp>
      <p:pic>
        <p:nvPicPr>
          <p:cNvPr id="90118" name="Picture 6" descr="IMG_0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268413"/>
            <a:ext cx="4105275" cy="211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19" name="Picture 7" descr="IMG_00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500438"/>
            <a:ext cx="4032250" cy="254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5027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0"/>
            <a:ext cx="8229600" cy="1143000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ja-JP" altLang="en-US" sz="4000" b="1" dirty="0" smtClean="0">
                <a:solidFill>
                  <a:srgbClr val="FFFF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口の中</a:t>
            </a:r>
          </a:p>
        </p:txBody>
      </p:sp>
      <p:pic>
        <p:nvPicPr>
          <p:cNvPr id="11162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852738"/>
            <a:ext cx="4016375" cy="318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1622" name="Picture 6" descr="IMG_0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1052513"/>
            <a:ext cx="3240088" cy="167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1623" name="Rectangle 7"/>
          <p:cNvSpPr>
            <a:spLocks noChangeArrowheads="1"/>
          </p:cNvSpPr>
          <p:nvPr/>
        </p:nvSpPr>
        <p:spPr bwMode="auto">
          <a:xfrm>
            <a:off x="832563" y="1236887"/>
            <a:ext cx="3430747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kumimoji="1" lang="ja-JP" altLang="en-US" sz="2800" b="1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有郭</a:t>
            </a:r>
            <a:r>
              <a:rPr kumimoji="1" lang="ja-JP" altLang="en-US" sz="2800" b="1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乳頭</a:t>
            </a:r>
            <a:endParaRPr kumimoji="1" lang="en-US" altLang="ja-JP" sz="2800" b="1" dirty="0" smtClean="0">
              <a:solidFill>
                <a:schemeClr val="bg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ctr"/>
            <a:r>
              <a:rPr kumimoji="1" lang="ja-JP" altLang="en-US" sz="2800" b="1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ゆう</a:t>
            </a:r>
            <a:r>
              <a:rPr kumimoji="1" lang="ja-JP" altLang="en-US" sz="2800" b="1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かくにゅうとう</a:t>
            </a:r>
          </a:p>
        </p:txBody>
      </p:sp>
      <p:cxnSp>
        <p:nvCxnSpPr>
          <p:cNvPr id="3" name="直線矢印コネクタ 2"/>
          <p:cNvCxnSpPr/>
          <p:nvPr/>
        </p:nvCxnSpPr>
        <p:spPr bwMode="auto">
          <a:xfrm flipH="1">
            <a:off x="1688951" y="2190994"/>
            <a:ext cx="720762" cy="3155557"/>
          </a:xfrm>
          <a:prstGeom prst="straightConnector1">
            <a:avLst/>
          </a:prstGeom>
          <a:ln>
            <a:headEnd type="none" w="sm" len="sm"/>
            <a:tailEnd type="arrow"/>
          </a:ln>
          <a:ex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9" name="直線矢印コネクタ 8"/>
          <p:cNvCxnSpPr/>
          <p:nvPr/>
        </p:nvCxnSpPr>
        <p:spPr bwMode="auto">
          <a:xfrm>
            <a:off x="2818504" y="2190994"/>
            <a:ext cx="0" cy="3026465"/>
          </a:xfrm>
          <a:prstGeom prst="straightConnector1">
            <a:avLst/>
          </a:prstGeom>
          <a:ln>
            <a:headEnd type="none" w="sm" len="sm"/>
            <a:tailEnd type="arrow"/>
          </a:ln>
          <a:ex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5" name="テキスト ボックス 4"/>
          <p:cNvSpPr txBox="1"/>
          <p:nvPr/>
        </p:nvSpPr>
        <p:spPr>
          <a:xfrm>
            <a:off x="1108038" y="1724698"/>
            <a:ext cx="307007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800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口蓋扁桃</a:t>
            </a:r>
            <a:endParaRPr kumimoji="1" lang="en-US" altLang="ja-JP" sz="2800" dirty="0" smtClean="0">
              <a:solidFill>
                <a:schemeClr val="bg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ctr"/>
            <a:r>
              <a:rPr kumimoji="1" lang="ja-JP" altLang="en-US" sz="280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こうがいへんとう</a:t>
            </a:r>
          </a:p>
        </p:txBody>
      </p:sp>
      <p:cxnSp>
        <p:nvCxnSpPr>
          <p:cNvPr id="7" name="直線矢印コネクタ 6"/>
          <p:cNvCxnSpPr/>
          <p:nvPr/>
        </p:nvCxnSpPr>
        <p:spPr bwMode="auto">
          <a:xfrm flipH="1">
            <a:off x="1269402" y="2725738"/>
            <a:ext cx="602430" cy="978488"/>
          </a:xfrm>
          <a:prstGeom prst="straightConnector1">
            <a:avLst/>
          </a:prstGeom>
          <a:ln>
            <a:headEnd type="none" w="sm" len="sm"/>
            <a:tailEnd type="arrow"/>
          </a:ln>
          <a:ex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4" name="直線矢印コネクタ 13"/>
          <p:cNvCxnSpPr/>
          <p:nvPr/>
        </p:nvCxnSpPr>
        <p:spPr bwMode="auto">
          <a:xfrm>
            <a:off x="3239846" y="2725738"/>
            <a:ext cx="348726" cy="1222318"/>
          </a:xfrm>
          <a:prstGeom prst="straightConnector1">
            <a:avLst/>
          </a:prstGeom>
          <a:ln>
            <a:headEnd type="none" w="sm" len="sm"/>
            <a:tailEnd type="arrow"/>
          </a:ln>
          <a:ex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8" name="Rectangle 8"/>
          <p:cNvSpPr>
            <a:spLocks noChangeArrowheads="1"/>
          </p:cNvSpPr>
          <p:nvPr/>
        </p:nvSpPr>
        <p:spPr bwMode="auto">
          <a:xfrm>
            <a:off x="2268764" y="6017759"/>
            <a:ext cx="52806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1" lang="ja-JP" altLang="en-US" b="1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でき</a:t>
            </a:r>
            <a:r>
              <a:rPr kumimoji="1" lang="ja-JP" altLang="en-US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もの</a:t>
            </a:r>
            <a:r>
              <a:rPr kumimoji="1" lang="ja-JP" altLang="en-US" b="1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では</a:t>
            </a:r>
            <a:r>
              <a:rPr kumimoji="1" lang="ja-JP" altLang="en-US" b="1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ありません</a:t>
            </a:r>
          </a:p>
        </p:txBody>
      </p:sp>
      <p:pic>
        <p:nvPicPr>
          <p:cNvPr id="19" name="Picture 5" descr="ent006_04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484" y="2852737"/>
            <a:ext cx="4221348" cy="316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6181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1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116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23" grpId="0"/>
      <p:bldP spid="111623" grpId="1"/>
      <p:bldP spid="5" grpId="0"/>
      <p:bldP spid="5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8" descr="ent003_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427" y="2698524"/>
            <a:ext cx="4392613" cy="329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5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0"/>
            <a:ext cx="8229600" cy="1143000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ja-JP" altLang="en-US" sz="4000" b="1" smtClean="0">
                <a:solidFill>
                  <a:srgbClr val="FFFF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口の中</a:t>
            </a:r>
          </a:p>
        </p:txBody>
      </p:sp>
      <p:pic>
        <p:nvPicPr>
          <p:cNvPr id="107527" name="Picture 7" descr="口腔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188913"/>
            <a:ext cx="2303462" cy="213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正方形/長方形 1"/>
          <p:cNvSpPr/>
          <p:nvPr/>
        </p:nvSpPr>
        <p:spPr>
          <a:xfrm>
            <a:off x="2880459" y="1714971"/>
            <a:ext cx="25065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急性</a:t>
            </a:r>
            <a:r>
              <a:rPr kumimoji="1" lang="ja-JP" altLang="en-US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扁</a:t>
            </a:r>
            <a:r>
              <a:rPr kumimoji="1" lang="ja-JP" altLang="en-US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桃炎</a:t>
            </a:r>
          </a:p>
        </p:txBody>
      </p:sp>
      <p:cxnSp>
        <p:nvCxnSpPr>
          <p:cNvPr id="4" name="直線矢印コネクタ 3"/>
          <p:cNvCxnSpPr/>
          <p:nvPr/>
        </p:nvCxnSpPr>
        <p:spPr bwMode="auto">
          <a:xfrm flipH="1">
            <a:off x="3167743" y="2325688"/>
            <a:ext cx="468086" cy="2020661"/>
          </a:xfrm>
          <a:prstGeom prst="straightConnector1">
            <a:avLst/>
          </a:prstGeom>
          <a:ln>
            <a:headEnd type="none" w="sm" len="sm"/>
            <a:tailEnd type="arrow"/>
          </a:ln>
          <a:ex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0" name="直線矢印コネクタ 9"/>
          <p:cNvCxnSpPr/>
          <p:nvPr/>
        </p:nvCxnSpPr>
        <p:spPr bwMode="auto">
          <a:xfrm>
            <a:off x="4634479" y="2310388"/>
            <a:ext cx="166121" cy="2035961"/>
          </a:xfrm>
          <a:prstGeom prst="straightConnector1">
            <a:avLst/>
          </a:prstGeom>
          <a:ln>
            <a:headEnd type="none" w="sm" len="sm"/>
            <a:tailEnd type="arrow"/>
          </a:ln>
          <a:ex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0804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5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2" t="19800" r="21906" b="37822"/>
          <a:stretch/>
        </p:blipFill>
        <p:spPr bwMode="auto">
          <a:xfrm>
            <a:off x="805543" y="337457"/>
            <a:ext cx="1905000" cy="2166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85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81300"/>
            <a:ext cx="4897438" cy="290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85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0"/>
            <a:ext cx="8229600" cy="1143000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ja-JP" altLang="en-US" sz="4000" b="1" smtClean="0">
                <a:solidFill>
                  <a:srgbClr val="FFFF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口の中</a:t>
            </a:r>
          </a:p>
        </p:txBody>
      </p:sp>
      <p:pic>
        <p:nvPicPr>
          <p:cNvPr id="108549" name="Picture 5" descr="口腔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188913"/>
            <a:ext cx="2303462" cy="213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5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2781300"/>
            <a:ext cx="4321175" cy="290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8552" name="Text Box 8"/>
          <p:cNvSpPr txBox="1">
            <a:spLocks noChangeArrowheads="1"/>
          </p:cNvSpPr>
          <p:nvPr/>
        </p:nvSpPr>
        <p:spPr bwMode="auto">
          <a:xfrm>
            <a:off x="395288" y="5876925"/>
            <a:ext cx="811953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280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口蓋隆起（硬口蓋の正中に隆起している外骨症）</a:t>
            </a:r>
          </a:p>
        </p:txBody>
      </p:sp>
    </p:spTree>
    <p:extLst>
      <p:ext uri="{BB962C8B-B14F-4D97-AF65-F5344CB8AC3E}">
        <p14:creationId xmlns:p14="http://schemas.microsoft.com/office/powerpoint/2010/main" val="1202002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0"/>
            <a:ext cx="8229600" cy="1143000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ja-JP" altLang="en-US" sz="4000" b="1" smtClean="0">
                <a:solidFill>
                  <a:srgbClr val="FFFF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口の中</a:t>
            </a:r>
          </a:p>
        </p:txBody>
      </p:sp>
      <p:pic>
        <p:nvPicPr>
          <p:cNvPr id="10957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0575"/>
            <a:ext cx="4427538" cy="332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957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060575"/>
            <a:ext cx="4392613" cy="337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9578" name="Picture 10" descr="口腔写真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3544"/>
            <a:ext cx="1820863" cy="197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579" name="Rectangle 11"/>
          <p:cNvSpPr>
            <a:spLocks noChangeArrowheads="1"/>
          </p:cNvSpPr>
          <p:nvPr/>
        </p:nvSpPr>
        <p:spPr bwMode="auto">
          <a:xfrm>
            <a:off x="8351838" y="1989138"/>
            <a:ext cx="792162" cy="792162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109580" name="Text Box 12"/>
          <p:cNvSpPr txBox="1">
            <a:spLocks noChangeArrowheads="1"/>
          </p:cNvSpPr>
          <p:nvPr/>
        </p:nvSpPr>
        <p:spPr bwMode="auto">
          <a:xfrm>
            <a:off x="1204913" y="5516563"/>
            <a:ext cx="667041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舌下小丘　</a:t>
            </a:r>
            <a:r>
              <a:rPr lang="ja-JP" altLang="en-US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　　　舌下</a:t>
            </a:r>
            <a:r>
              <a:rPr lang="ja-JP" altLang="en-US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ヒダ</a:t>
            </a:r>
          </a:p>
        </p:txBody>
      </p:sp>
    </p:spTree>
    <p:extLst>
      <p:ext uri="{BB962C8B-B14F-4D97-AF65-F5344CB8AC3E}">
        <p14:creationId xmlns:p14="http://schemas.microsoft.com/office/powerpoint/2010/main" val="2699508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141288" y="131763"/>
            <a:ext cx="458746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ja-JP" altLang="en-US" b="1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＜</a:t>
            </a:r>
            <a:r>
              <a:rPr lang="ja-JP" altLang="en-US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本日</a:t>
            </a:r>
            <a:r>
              <a:rPr lang="ja-JP" altLang="en-US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の</a:t>
            </a:r>
            <a:r>
              <a:rPr lang="ja-JP" altLang="en-US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講演</a:t>
            </a:r>
            <a:r>
              <a:rPr lang="ja-JP" altLang="en-US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内容</a:t>
            </a:r>
            <a:r>
              <a:rPr lang="ja-JP" altLang="en-US" b="1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＞</a:t>
            </a:r>
            <a:endParaRPr lang="ja-JP" altLang="en-US" b="1" dirty="0">
              <a:solidFill>
                <a:schemeClr val="bg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467861" y="932854"/>
            <a:ext cx="8492389" cy="5693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１、口のがん、のどのがんについて</a:t>
            </a:r>
            <a:endParaRPr lang="en-US" altLang="ja-JP" dirty="0" smtClean="0">
              <a:solidFill>
                <a:schemeClr val="bg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</a:t>
            </a:r>
            <a:r>
              <a:rPr lang="ja-JP" altLang="en-US" sz="2800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</a:t>
            </a:r>
            <a:r>
              <a:rPr lang="ja-JP" altLang="en-US" sz="280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～</a:t>
            </a:r>
            <a:r>
              <a:rPr lang="ja-JP" altLang="en-US" sz="2800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がん診療における耳鼻咽喉科の守備範囲</a:t>
            </a:r>
            <a:r>
              <a:rPr lang="ja-JP" altLang="en-US" sz="280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～</a:t>
            </a:r>
            <a:endParaRPr lang="en-US" altLang="ja-JP" sz="2800" dirty="0" smtClean="0">
              <a:solidFill>
                <a:schemeClr val="bg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ctr"/>
            <a:r>
              <a:rPr lang="ja-JP" altLang="en-US" sz="2800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頭頸部癌</a:t>
            </a:r>
            <a:r>
              <a:rPr lang="ja-JP" altLang="en-US" sz="280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とは</a:t>
            </a:r>
            <a:endParaRPr lang="en-US" altLang="ja-JP" sz="2800" dirty="0" smtClean="0">
              <a:solidFill>
                <a:schemeClr val="bg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endParaRPr lang="en-US" altLang="ja-JP" dirty="0">
              <a:solidFill>
                <a:schemeClr val="bg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dirty="0" smtClean="0">
                <a:solidFill>
                  <a:schemeClr val="accent6">
                    <a:lumMod val="50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２、こんな方は、要注意</a:t>
            </a:r>
            <a:endParaRPr lang="en-US" altLang="ja-JP" dirty="0" smtClean="0">
              <a:solidFill>
                <a:schemeClr val="accent6">
                  <a:lumMod val="50000"/>
                </a:schemeClr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ctr"/>
            <a:r>
              <a:rPr lang="ja-JP" altLang="en-US" dirty="0">
                <a:solidFill>
                  <a:schemeClr val="accent6">
                    <a:lumMod val="50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</a:t>
            </a:r>
            <a:r>
              <a:rPr lang="ja-JP" altLang="en-US" sz="2800" dirty="0">
                <a:solidFill>
                  <a:schemeClr val="accent6">
                    <a:lumMod val="50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～</a:t>
            </a:r>
            <a:r>
              <a:rPr lang="ja-JP" altLang="en-US" sz="2800" dirty="0" smtClean="0">
                <a:solidFill>
                  <a:schemeClr val="accent6">
                    <a:lumMod val="50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口のがん、のどのがんのリスクファクター～</a:t>
            </a:r>
            <a:endParaRPr lang="en-US" altLang="ja-JP" sz="2800" dirty="0">
              <a:solidFill>
                <a:schemeClr val="accent6">
                  <a:lumMod val="50000"/>
                </a:schemeClr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ctr"/>
            <a:endParaRPr lang="en-US" altLang="ja-JP" sz="2800" dirty="0" smtClean="0">
              <a:solidFill>
                <a:schemeClr val="accent6">
                  <a:lumMod val="50000"/>
                </a:schemeClr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dirty="0" smtClean="0">
                <a:solidFill>
                  <a:schemeClr val="accent6">
                    <a:lumMod val="50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３、実際見てみよう</a:t>
            </a:r>
            <a:endParaRPr lang="en-US" altLang="ja-JP" dirty="0" smtClean="0">
              <a:solidFill>
                <a:schemeClr val="accent6">
                  <a:lumMod val="50000"/>
                </a:schemeClr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sz="2800" dirty="0" smtClean="0">
                <a:solidFill>
                  <a:schemeClr val="accent6">
                    <a:lumMod val="50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</a:t>
            </a:r>
            <a:r>
              <a:rPr lang="ja-JP" altLang="en-US" sz="2800" dirty="0">
                <a:solidFill>
                  <a:schemeClr val="accent6">
                    <a:lumMod val="50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～</a:t>
            </a:r>
            <a:r>
              <a:rPr lang="ja-JP" altLang="en-US" sz="2800" dirty="0" smtClean="0">
                <a:solidFill>
                  <a:schemeClr val="accent6">
                    <a:lumMod val="50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口</a:t>
            </a:r>
            <a:r>
              <a:rPr lang="ja-JP" altLang="en-US" sz="2800" dirty="0">
                <a:solidFill>
                  <a:schemeClr val="accent6">
                    <a:lumMod val="50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のできものの</a:t>
            </a:r>
            <a:r>
              <a:rPr lang="ja-JP" altLang="en-US" sz="2800" dirty="0" smtClean="0">
                <a:solidFill>
                  <a:schemeClr val="accent6">
                    <a:lumMod val="50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写真</a:t>
            </a:r>
            <a:r>
              <a:rPr lang="ja-JP" altLang="en-US" sz="2800" dirty="0">
                <a:solidFill>
                  <a:schemeClr val="accent6">
                    <a:lumMod val="50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～</a:t>
            </a:r>
            <a:endParaRPr lang="en-US" altLang="ja-JP" sz="2800" dirty="0" smtClean="0">
              <a:solidFill>
                <a:schemeClr val="accent6">
                  <a:lumMod val="50000"/>
                </a:schemeClr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endParaRPr lang="en-US" altLang="ja-JP" sz="2800" dirty="0">
              <a:solidFill>
                <a:schemeClr val="accent6">
                  <a:lumMod val="50000"/>
                </a:schemeClr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dirty="0" smtClean="0">
                <a:solidFill>
                  <a:schemeClr val="accent6">
                    <a:lumMod val="50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４、最新の治療法について　</a:t>
            </a:r>
            <a:r>
              <a:rPr lang="ja-JP" altLang="en-US" sz="280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</a:t>
            </a:r>
            <a:r>
              <a:rPr lang="ja-JP" altLang="en-US" sz="2800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</a:t>
            </a:r>
            <a:endParaRPr lang="en-US" altLang="ja-JP" sz="2800" dirty="0">
              <a:solidFill>
                <a:schemeClr val="bg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51164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0"/>
            <a:ext cx="3455987" cy="1139825"/>
          </a:xfrm>
        </p:spPr>
        <p:txBody>
          <a:bodyPr/>
          <a:lstStyle/>
          <a:p>
            <a:r>
              <a:rPr lang="ja-JP" altLang="en-US" smtClean="0">
                <a:solidFill>
                  <a:srgbClr val="FFFF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舌いろいろ</a:t>
            </a:r>
          </a:p>
        </p:txBody>
      </p:sp>
      <p:pic>
        <p:nvPicPr>
          <p:cNvPr id="115715" name="Picture 3" descr="IMG_0001-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989138"/>
            <a:ext cx="259715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716" name="Picture 4" descr="IMG_0001-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1844675"/>
            <a:ext cx="2924175" cy="367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718" name="Text Box 6"/>
          <p:cNvSpPr txBox="1">
            <a:spLocks noChangeArrowheads="1"/>
          </p:cNvSpPr>
          <p:nvPr/>
        </p:nvSpPr>
        <p:spPr bwMode="auto">
          <a:xfrm>
            <a:off x="1116013" y="1268413"/>
            <a:ext cx="26638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kumimoji="1" lang="ja-JP" altLang="en-US" sz="280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鉄欠乏性貧血</a:t>
            </a:r>
          </a:p>
        </p:txBody>
      </p:sp>
      <p:sp>
        <p:nvSpPr>
          <p:cNvPr id="115719" name="Text Box 7"/>
          <p:cNvSpPr txBox="1">
            <a:spLocks noChangeArrowheads="1"/>
          </p:cNvSpPr>
          <p:nvPr/>
        </p:nvSpPr>
        <p:spPr bwMode="auto">
          <a:xfrm>
            <a:off x="6011863" y="981075"/>
            <a:ext cx="18002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kumimoji="1" lang="ja-JP" altLang="en-US" sz="280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地図状舌</a:t>
            </a:r>
          </a:p>
        </p:txBody>
      </p:sp>
      <p:sp>
        <p:nvSpPr>
          <p:cNvPr id="115722" name="Text Box 10"/>
          <p:cNvSpPr txBox="1">
            <a:spLocks noChangeArrowheads="1"/>
          </p:cNvSpPr>
          <p:nvPr/>
        </p:nvSpPr>
        <p:spPr bwMode="auto">
          <a:xfrm>
            <a:off x="5724525" y="1412875"/>
            <a:ext cx="217399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kumimoji="1" lang="en-US" altLang="ja-JP" sz="180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Geographic tongue</a:t>
            </a:r>
          </a:p>
        </p:txBody>
      </p:sp>
      <p:sp>
        <p:nvSpPr>
          <p:cNvPr id="115724" name="Text Box 12"/>
          <p:cNvSpPr txBox="1">
            <a:spLocks noChangeArrowheads="1"/>
          </p:cNvSpPr>
          <p:nvPr/>
        </p:nvSpPr>
        <p:spPr bwMode="auto">
          <a:xfrm>
            <a:off x="0" y="5516563"/>
            <a:ext cx="41402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kumimoji="1" lang="ja-JP" altLang="en-US" sz="180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舌乳頭の萎縮・消失</a:t>
            </a:r>
          </a:p>
          <a:p>
            <a:pPr eaLnBrk="1" hangingPunct="1"/>
            <a:r>
              <a:rPr kumimoji="1" lang="ja-JP" altLang="en-US" sz="180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鉄欠乏性貧血・悪性貧血、</a:t>
            </a:r>
            <a:r>
              <a:rPr kumimoji="1" lang="en-US" altLang="ja-JP" sz="180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VB</a:t>
            </a:r>
            <a:r>
              <a:rPr kumimoji="1" lang="en-US" altLang="ja-JP" sz="1800" baseline="-2500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2</a:t>
            </a:r>
            <a:r>
              <a:rPr kumimoji="1" lang="en-US" altLang="ja-JP" sz="180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,B</a:t>
            </a:r>
            <a:r>
              <a:rPr kumimoji="1" lang="en-US" altLang="ja-JP" sz="1800" baseline="-2500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6</a:t>
            </a:r>
            <a:r>
              <a:rPr kumimoji="1" lang="en-US" altLang="ja-JP" sz="180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,B</a:t>
            </a:r>
            <a:r>
              <a:rPr kumimoji="1" lang="en-US" altLang="ja-JP" sz="1800" baseline="-2500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12</a:t>
            </a:r>
            <a:r>
              <a:rPr kumimoji="1" lang="ja-JP" altLang="en-US" sz="180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欠乏により糸状乳頭が消失。思春期の女性や妊婦、中年女性。貧血の改善</a:t>
            </a:r>
          </a:p>
        </p:txBody>
      </p:sp>
      <p:sp>
        <p:nvSpPr>
          <p:cNvPr id="115725" name="Text Box 13"/>
          <p:cNvSpPr txBox="1">
            <a:spLocks noChangeArrowheads="1"/>
          </p:cNvSpPr>
          <p:nvPr/>
        </p:nvSpPr>
        <p:spPr bwMode="auto">
          <a:xfrm>
            <a:off x="4500563" y="5661025"/>
            <a:ext cx="446405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kumimoji="1" lang="ja-JP" altLang="en-US" sz="180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舌背、原因不明、一般に症状無い（不快感、感染で灼熱感）、治療法無</a:t>
            </a:r>
          </a:p>
          <a:p>
            <a:pPr eaLnBrk="1" hangingPunct="1"/>
            <a:r>
              <a:rPr kumimoji="1" lang="ja-JP" altLang="en-US" sz="180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鑑別：カンジダ、扁平苔癬、天疱瘡</a:t>
            </a:r>
          </a:p>
        </p:txBody>
      </p:sp>
      <p:sp>
        <p:nvSpPr>
          <p:cNvPr id="115727" name="Text Box 15"/>
          <p:cNvSpPr txBox="1">
            <a:spLocks noChangeArrowheads="1"/>
          </p:cNvSpPr>
          <p:nvPr/>
        </p:nvSpPr>
        <p:spPr bwMode="auto">
          <a:xfrm>
            <a:off x="3851275" y="260350"/>
            <a:ext cx="506581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180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口腔咽頭の臨床（口腔・咽頭科学会）より改変</a:t>
            </a:r>
          </a:p>
        </p:txBody>
      </p:sp>
    </p:spTree>
    <p:extLst>
      <p:ext uri="{BB962C8B-B14F-4D97-AF65-F5344CB8AC3E}">
        <p14:creationId xmlns:p14="http://schemas.microsoft.com/office/powerpoint/2010/main" val="2573311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>
          <a:xfrm>
            <a:off x="-252413" y="0"/>
            <a:ext cx="4176713" cy="1139825"/>
          </a:xfrm>
        </p:spPr>
        <p:txBody>
          <a:bodyPr/>
          <a:lstStyle/>
          <a:p>
            <a:r>
              <a:rPr lang="ja-JP" altLang="en-US" smtClean="0">
                <a:solidFill>
                  <a:srgbClr val="FFFF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舌いろいろ</a:t>
            </a:r>
          </a:p>
        </p:txBody>
      </p:sp>
      <p:pic>
        <p:nvPicPr>
          <p:cNvPr id="120837" name="Picture 5" descr="IMG_0001-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916113"/>
            <a:ext cx="2878137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840" name="Text Box 8"/>
          <p:cNvSpPr txBox="1">
            <a:spLocks noChangeArrowheads="1"/>
          </p:cNvSpPr>
          <p:nvPr/>
        </p:nvSpPr>
        <p:spPr bwMode="auto">
          <a:xfrm>
            <a:off x="3563938" y="1125538"/>
            <a:ext cx="129698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kumimoji="1" lang="ja-JP" altLang="en-US" sz="280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溝状舌</a:t>
            </a:r>
          </a:p>
        </p:txBody>
      </p:sp>
      <p:sp>
        <p:nvSpPr>
          <p:cNvPr id="120841" name="Text Box 9"/>
          <p:cNvSpPr txBox="1">
            <a:spLocks noChangeArrowheads="1"/>
          </p:cNvSpPr>
          <p:nvPr/>
        </p:nvSpPr>
        <p:spPr bwMode="auto">
          <a:xfrm>
            <a:off x="3492500" y="836613"/>
            <a:ext cx="181171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kumimoji="1" lang="ja-JP" altLang="en-US" sz="180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こうじょうぜつ</a:t>
            </a:r>
          </a:p>
        </p:txBody>
      </p:sp>
      <p:sp>
        <p:nvSpPr>
          <p:cNvPr id="120843" name="Text Box 11"/>
          <p:cNvSpPr txBox="1">
            <a:spLocks noChangeArrowheads="1"/>
          </p:cNvSpPr>
          <p:nvPr/>
        </p:nvSpPr>
        <p:spPr bwMode="auto">
          <a:xfrm>
            <a:off x="2501900" y="1471613"/>
            <a:ext cx="43370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kumimoji="1" lang="en-US" altLang="ja-JP" sz="180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Fissured tongue (scrotal tongue)</a:t>
            </a:r>
          </a:p>
        </p:txBody>
      </p:sp>
      <p:sp>
        <p:nvSpPr>
          <p:cNvPr id="120846" name="Text Box 14"/>
          <p:cNvSpPr txBox="1">
            <a:spLocks noChangeArrowheads="1"/>
          </p:cNvSpPr>
          <p:nvPr/>
        </p:nvSpPr>
        <p:spPr bwMode="auto">
          <a:xfrm>
            <a:off x="1547813" y="5445125"/>
            <a:ext cx="60483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kumimoji="1" lang="ja-JP" altLang="en-US" sz="180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先天異常により舌背に多数の溝。一般に無症状、感染を起こすと疼痛。無症状で治療無。感染予防で口腔清掃。</a:t>
            </a:r>
          </a:p>
        </p:txBody>
      </p:sp>
      <p:sp>
        <p:nvSpPr>
          <p:cNvPr id="120847" name="Text Box 15"/>
          <p:cNvSpPr txBox="1">
            <a:spLocks noChangeArrowheads="1"/>
          </p:cNvSpPr>
          <p:nvPr/>
        </p:nvSpPr>
        <p:spPr bwMode="auto">
          <a:xfrm>
            <a:off x="3851275" y="260350"/>
            <a:ext cx="506581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180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口腔咽頭の臨床（口腔・咽頭科学会）より改変</a:t>
            </a:r>
          </a:p>
        </p:txBody>
      </p:sp>
      <p:pic>
        <p:nvPicPr>
          <p:cNvPr id="120848" name="Picture 16" descr="ENT001_03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1916113"/>
            <a:ext cx="4248150" cy="318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5995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0"/>
            <a:ext cx="3384550" cy="1139825"/>
          </a:xfrm>
        </p:spPr>
        <p:txBody>
          <a:bodyPr/>
          <a:lstStyle/>
          <a:p>
            <a:r>
              <a:rPr lang="ja-JP" altLang="en-US" smtClean="0">
                <a:solidFill>
                  <a:srgbClr val="FFFF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舌いろいろ</a:t>
            </a:r>
          </a:p>
        </p:txBody>
      </p:sp>
      <p:pic>
        <p:nvPicPr>
          <p:cNvPr id="116739" name="Picture 3" descr="IMG_0002-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2133600"/>
            <a:ext cx="2879725" cy="287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740" name="Picture 4" descr="IMG_0002-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1916113"/>
            <a:ext cx="2520950" cy="324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6745" name="Text Box 9"/>
          <p:cNvSpPr txBox="1">
            <a:spLocks noChangeArrowheads="1"/>
          </p:cNvSpPr>
          <p:nvPr/>
        </p:nvSpPr>
        <p:spPr bwMode="auto">
          <a:xfrm>
            <a:off x="3492500" y="1052513"/>
            <a:ext cx="259238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kumimoji="1" lang="ja-JP" altLang="en-US" sz="280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正中菱形舌炎</a:t>
            </a:r>
          </a:p>
        </p:txBody>
      </p:sp>
      <p:sp>
        <p:nvSpPr>
          <p:cNvPr id="116746" name="Text Box 10"/>
          <p:cNvSpPr txBox="1">
            <a:spLocks noChangeArrowheads="1"/>
          </p:cNvSpPr>
          <p:nvPr/>
        </p:nvSpPr>
        <p:spPr bwMode="auto">
          <a:xfrm>
            <a:off x="2268538" y="5589588"/>
            <a:ext cx="58324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kumimoji="1" lang="ja-JP" altLang="en-US" sz="180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舌の先天異常。胎児期における不対結合の残存。</a:t>
            </a:r>
          </a:p>
          <a:p>
            <a:pPr eaLnBrk="1" hangingPunct="1"/>
            <a:r>
              <a:rPr kumimoji="1" lang="ja-JP" altLang="en-US" sz="180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鑑別：血管腫・リンパ管腫。症状なければ治療無。</a:t>
            </a:r>
          </a:p>
        </p:txBody>
      </p:sp>
      <p:sp>
        <p:nvSpPr>
          <p:cNvPr id="116753" name="Text Box 17"/>
          <p:cNvSpPr txBox="1">
            <a:spLocks noChangeArrowheads="1"/>
          </p:cNvSpPr>
          <p:nvPr/>
        </p:nvSpPr>
        <p:spPr bwMode="auto">
          <a:xfrm>
            <a:off x="4067175" y="333375"/>
            <a:ext cx="506581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180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口腔咽頭の臨床（口腔・咽頭科学会）より改変</a:t>
            </a:r>
          </a:p>
        </p:txBody>
      </p:sp>
    </p:spTree>
    <p:extLst>
      <p:ext uri="{BB962C8B-B14F-4D97-AF65-F5344CB8AC3E}">
        <p14:creationId xmlns:p14="http://schemas.microsoft.com/office/powerpoint/2010/main" val="3247883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0"/>
            <a:ext cx="3455988" cy="1139825"/>
          </a:xfrm>
        </p:spPr>
        <p:txBody>
          <a:bodyPr/>
          <a:lstStyle/>
          <a:p>
            <a:r>
              <a:rPr lang="ja-JP" altLang="en-US" smtClean="0">
                <a:solidFill>
                  <a:srgbClr val="FFFF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舌いろいろ</a:t>
            </a:r>
          </a:p>
        </p:txBody>
      </p:sp>
      <p:pic>
        <p:nvPicPr>
          <p:cNvPr id="119815" name="Picture 7" descr="IMG_0002-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989138"/>
            <a:ext cx="2181225" cy="302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816" name="Text Box 8"/>
          <p:cNvSpPr txBox="1">
            <a:spLocks noChangeArrowheads="1"/>
          </p:cNvSpPr>
          <p:nvPr/>
        </p:nvSpPr>
        <p:spPr bwMode="auto">
          <a:xfrm>
            <a:off x="3851275" y="1196975"/>
            <a:ext cx="14398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kumimoji="1" lang="ja-JP" altLang="en-US" sz="280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黒毛舌</a:t>
            </a:r>
          </a:p>
        </p:txBody>
      </p:sp>
      <p:sp>
        <p:nvSpPr>
          <p:cNvPr id="119817" name="Text Box 9"/>
          <p:cNvSpPr txBox="1">
            <a:spLocks noChangeArrowheads="1"/>
          </p:cNvSpPr>
          <p:nvPr/>
        </p:nvSpPr>
        <p:spPr bwMode="auto">
          <a:xfrm>
            <a:off x="5543550" y="1254125"/>
            <a:ext cx="240803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kumimoji="1" lang="en-US" altLang="ja-JP" sz="180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Black hairly tongue</a:t>
            </a:r>
          </a:p>
        </p:txBody>
      </p:sp>
      <p:sp>
        <p:nvSpPr>
          <p:cNvPr id="119818" name="Text Box 10"/>
          <p:cNvSpPr txBox="1">
            <a:spLocks noChangeArrowheads="1"/>
          </p:cNvSpPr>
          <p:nvPr/>
        </p:nvSpPr>
        <p:spPr bwMode="auto">
          <a:xfrm>
            <a:off x="3924300" y="836613"/>
            <a:ext cx="157927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kumimoji="1" lang="ja-JP" altLang="en-US" sz="180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こくもうぜつ</a:t>
            </a:r>
          </a:p>
        </p:txBody>
      </p:sp>
      <p:sp>
        <p:nvSpPr>
          <p:cNvPr id="119819" name="Text Box 11"/>
          <p:cNvSpPr txBox="1">
            <a:spLocks noChangeArrowheads="1"/>
          </p:cNvSpPr>
          <p:nvPr/>
        </p:nvSpPr>
        <p:spPr bwMode="auto">
          <a:xfrm>
            <a:off x="468313" y="5373688"/>
            <a:ext cx="8243887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kumimoji="1" lang="ja-JP" altLang="en-US" sz="180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舌背の糸状乳頭の角質の増生。黒色の色素沈着をきたしたものを黒毛舌。原因：抗菌薬・抗がん剤使用による菌交代現象が考えられている。口腔衛生不良、喫煙者。症状少ないが異常感・味覚障害を訴える。含嗽薬など。</a:t>
            </a:r>
          </a:p>
        </p:txBody>
      </p:sp>
      <p:pic>
        <p:nvPicPr>
          <p:cNvPr id="11982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1989138"/>
            <a:ext cx="3744913" cy="298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9821" name="Text Box 13"/>
          <p:cNvSpPr txBox="1">
            <a:spLocks noChangeArrowheads="1"/>
          </p:cNvSpPr>
          <p:nvPr/>
        </p:nvSpPr>
        <p:spPr bwMode="auto">
          <a:xfrm>
            <a:off x="3851275" y="260350"/>
            <a:ext cx="506581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180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口腔咽頭の臨床（口腔・咽頭科学会）より改変</a:t>
            </a:r>
          </a:p>
        </p:txBody>
      </p:sp>
    </p:spTree>
    <p:extLst>
      <p:ext uri="{BB962C8B-B14F-4D97-AF65-F5344CB8AC3E}">
        <p14:creationId xmlns:p14="http://schemas.microsoft.com/office/powerpoint/2010/main" val="131053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755650" y="0"/>
            <a:ext cx="7772400" cy="1143000"/>
          </a:xfrm>
        </p:spPr>
        <p:txBody>
          <a:bodyPr/>
          <a:lstStyle/>
          <a:p>
            <a:pPr eaLnBrk="1" hangingPunct="1"/>
            <a:r>
              <a:rPr lang="ja-JP" altLang="en-US" dirty="0" smtClean="0">
                <a:solidFill>
                  <a:srgbClr val="FFFF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がんに似ているが異なる病変</a:t>
            </a:r>
          </a:p>
        </p:txBody>
      </p:sp>
      <p:pic>
        <p:nvPicPr>
          <p:cNvPr id="19459" name="Picture 13" descr="IMG_1975-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716338"/>
            <a:ext cx="2951162" cy="290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14" descr="RIMG0003-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3789363"/>
            <a:ext cx="2881312" cy="272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Text Box 17"/>
          <p:cNvSpPr txBox="1">
            <a:spLocks noChangeArrowheads="1"/>
          </p:cNvSpPr>
          <p:nvPr/>
        </p:nvSpPr>
        <p:spPr bwMode="auto">
          <a:xfrm>
            <a:off x="827088" y="3500438"/>
            <a:ext cx="174759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AR丸ゴシック体M" pitchFamily="49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AR丸ゴシック体M" pitchFamily="49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AR丸ゴシック体M" pitchFamily="49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AR丸ゴシック体M" pitchFamily="49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AR丸ゴシック体M" pitchFamily="49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AR丸ゴシック体M" pitchFamily="49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AR丸ゴシック体M" pitchFamily="49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AR丸ゴシック体M" pitchFamily="49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AR丸ゴシック体M" pitchFamily="49" charset="-128"/>
              </a:defRPr>
            </a:lvl9pPr>
          </a:lstStyle>
          <a:p>
            <a:r>
              <a:rPr lang="en-US" altLang="ja-JP" sz="1600">
                <a:solidFill>
                  <a:schemeClr val="bg2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111128 6394468 </a:t>
            </a:r>
          </a:p>
        </p:txBody>
      </p:sp>
      <p:pic>
        <p:nvPicPr>
          <p:cNvPr id="1946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125538"/>
            <a:ext cx="2951162" cy="253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268413"/>
            <a:ext cx="2952750" cy="253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66" name="Rectangle 21"/>
          <p:cNvSpPr>
            <a:spLocks noChangeArrowheads="1"/>
          </p:cNvSpPr>
          <p:nvPr/>
        </p:nvSpPr>
        <p:spPr bwMode="auto">
          <a:xfrm>
            <a:off x="7164388" y="1268413"/>
            <a:ext cx="1223962" cy="6477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AR丸ゴシック体M" pitchFamily="49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AR丸ゴシック体M" pitchFamily="49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AR丸ゴシック体M" pitchFamily="49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AR丸ゴシック体M" pitchFamily="49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AR丸ゴシック体M" pitchFamily="49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AR丸ゴシック体M" pitchFamily="49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AR丸ゴシック体M" pitchFamily="49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AR丸ゴシック体M" pitchFamily="49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AR丸ゴシック体M" pitchFamily="49" charset="-128"/>
              </a:defRPr>
            </a:lvl9pPr>
          </a:lstStyle>
          <a:p>
            <a:endParaRPr lang="ja-JP" altLang="en-US" sz="180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19467" name="Rectangle 22"/>
          <p:cNvSpPr>
            <a:spLocks noChangeArrowheads="1"/>
          </p:cNvSpPr>
          <p:nvPr/>
        </p:nvSpPr>
        <p:spPr bwMode="auto">
          <a:xfrm>
            <a:off x="2771775" y="1125538"/>
            <a:ext cx="1223963" cy="6477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AR丸ゴシック体M" pitchFamily="49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AR丸ゴシック体M" pitchFamily="49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AR丸ゴシック体M" pitchFamily="49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AR丸ゴシック体M" pitchFamily="49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AR丸ゴシック体M" pitchFamily="49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AR丸ゴシック体M" pitchFamily="49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AR丸ゴシック体M" pitchFamily="49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AR丸ゴシック体M" pitchFamily="49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AR丸ゴシック体M" pitchFamily="49" charset="-128"/>
              </a:defRPr>
            </a:lvl9pPr>
          </a:lstStyle>
          <a:p>
            <a:endParaRPr lang="ja-JP" altLang="en-US" sz="180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81498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16" r="22491" b="12169"/>
          <a:stretch/>
        </p:blipFill>
        <p:spPr bwMode="auto">
          <a:xfrm>
            <a:off x="1956026" y="2060575"/>
            <a:ext cx="4948011" cy="4310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23" name="Text Box 19"/>
          <p:cNvSpPr txBox="1">
            <a:spLocks noChangeArrowheads="1"/>
          </p:cNvSpPr>
          <p:nvPr/>
        </p:nvSpPr>
        <p:spPr bwMode="auto">
          <a:xfrm>
            <a:off x="2566079" y="1101969"/>
            <a:ext cx="3727903" cy="64633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ja-JP" altLang="en-US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潰瘍</a:t>
            </a: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755650" y="0"/>
            <a:ext cx="7772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Osaka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Osaka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Osaka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Osaka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Osaka" charset="-128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Osaka" charset="-128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Osaka" charset="-128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Osaka" charset="-128"/>
              </a:defRPr>
            </a:lvl9pPr>
          </a:lstStyle>
          <a:p>
            <a:pPr eaLnBrk="1" hangingPunct="1"/>
            <a:r>
              <a:rPr lang="ja-JP" altLang="en-US" b="0" kern="0" dirty="0" smtClean="0">
                <a:solidFill>
                  <a:srgbClr val="FFFF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がんに似ているが異なる病変</a:t>
            </a:r>
          </a:p>
        </p:txBody>
      </p:sp>
    </p:spTree>
    <p:extLst>
      <p:ext uri="{BB962C8B-B14F-4D97-AF65-F5344CB8AC3E}">
        <p14:creationId xmlns:p14="http://schemas.microsoft.com/office/powerpoint/2010/main" val="2056792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1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3" t="7980" r="16409" b="12786"/>
          <a:stretch/>
        </p:blipFill>
        <p:spPr bwMode="auto">
          <a:xfrm>
            <a:off x="5257800" y="2383971"/>
            <a:ext cx="3112294" cy="3211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92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0" t="17421" r="23511" b="38050"/>
          <a:stretch/>
        </p:blipFill>
        <p:spPr bwMode="auto">
          <a:xfrm>
            <a:off x="674914" y="2177143"/>
            <a:ext cx="2830286" cy="3243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755650" y="0"/>
            <a:ext cx="7772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Osaka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Osaka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Osaka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Osaka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Osaka" charset="-128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Osaka" charset="-128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Osaka" charset="-128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Osaka" charset="-128"/>
              </a:defRPr>
            </a:lvl9pPr>
          </a:lstStyle>
          <a:p>
            <a:pPr eaLnBrk="1" hangingPunct="1"/>
            <a:r>
              <a:rPr lang="ja-JP" altLang="en-US" b="0" kern="0" dirty="0" smtClean="0">
                <a:solidFill>
                  <a:srgbClr val="FFFF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がんに似ているが異なる病変</a:t>
            </a: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2852057" y="1233492"/>
            <a:ext cx="29642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化膿性肉芽腫</a:t>
            </a:r>
            <a:endParaRPr kumimoji="1" lang="ja-JP" altLang="en-US" dirty="0">
              <a:solidFill>
                <a:schemeClr val="bg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92425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5" name="Picture 10" descr="DSC04105-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3600"/>
            <a:ext cx="4465638" cy="317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Picture 10" descr="IMG_0013-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133600"/>
            <a:ext cx="4392613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91" name="Text Box 11"/>
          <p:cNvSpPr txBox="1">
            <a:spLocks noChangeArrowheads="1"/>
          </p:cNvSpPr>
          <p:nvPr/>
        </p:nvSpPr>
        <p:spPr bwMode="auto">
          <a:xfrm>
            <a:off x="3556680" y="1421493"/>
            <a:ext cx="157447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乳頭腫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755650" y="0"/>
            <a:ext cx="7772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Osaka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Osaka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Osaka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Osaka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Osaka" charset="-128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Osaka" charset="-128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Osaka" charset="-128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Osaka" charset="-128"/>
              </a:defRPr>
            </a:lvl9pPr>
          </a:lstStyle>
          <a:p>
            <a:pPr eaLnBrk="1" hangingPunct="1"/>
            <a:r>
              <a:rPr lang="ja-JP" altLang="en-US" b="0" kern="0" dirty="0" smtClean="0">
                <a:solidFill>
                  <a:srgbClr val="FFFF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がんに似ているが異なる病変</a:t>
            </a:r>
          </a:p>
        </p:txBody>
      </p:sp>
    </p:spTree>
    <p:extLst>
      <p:ext uri="{BB962C8B-B14F-4D97-AF65-F5344CB8AC3E}">
        <p14:creationId xmlns:p14="http://schemas.microsoft.com/office/powerpoint/2010/main" val="4246073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9" r="21391" b="7397"/>
          <a:stretch/>
        </p:blipFill>
        <p:spPr bwMode="auto">
          <a:xfrm>
            <a:off x="979714" y="4295775"/>
            <a:ext cx="2558143" cy="2372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7" r="20748"/>
          <a:stretch/>
        </p:blipFill>
        <p:spPr bwMode="auto">
          <a:xfrm>
            <a:off x="979714" y="1773238"/>
            <a:ext cx="2558143" cy="254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3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96" y="13040"/>
            <a:ext cx="3203575" cy="174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5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6" r="20630"/>
          <a:stretch/>
        </p:blipFill>
        <p:spPr bwMode="auto">
          <a:xfrm>
            <a:off x="4967968" y="4333875"/>
            <a:ext cx="2597603" cy="2334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6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967" y="0"/>
            <a:ext cx="2771775" cy="164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42" name="Picture 14" descr="IMG_0013-1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384"/>
          <a:stretch/>
        </p:blipFill>
        <p:spPr bwMode="auto">
          <a:xfrm>
            <a:off x="4932363" y="1844675"/>
            <a:ext cx="2633208" cy="2443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43" name="Text Box 15"/>
          <p:cNvSpPr txBox="1">
            <a:spLocks noChangeArrowheads="1"/>
          </p:cNvSpPr>
          <p:nvPr/>
        </p:nvSpPr>
        <p:spPr bwMode="auto">
          <a:xfrm>
            <a:off x="3708400" y="1196975"/>
            <a:ext cx="157447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血管腫</a:t>
            </a: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755650" y="0"/>
            <a:ext cx="7772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Osaka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Osaka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Osaka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Osaka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Osaka" charset="-128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Osaka" charset="-128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Osaka" charset="-128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Osaka" charset="-128"/>
              </a:defRPr>
            </a:lvl9pPr>
          </a:lstStyle>
          <a:p>
            <a:pPr eaLnBrk="1" hangingPunct="1"/>
            <a:r>
              <a:rPr lang="ja-JP" altLang="en-US" b="0" kern="0" dirty="0" smtClean="0">
                <a:solidFill>
                  <a:srgbClr val="FFFF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がんに似ているが異なる病変</a:t>
            </a:r>
          </a:p>
        </p:txBody>
      </p:sp>
    </p:spTree>
    <p:extLst>
      <p:ext uri="{BB962C8B-B14F-4D97-AF65-F5344CB8AC3E}">
        <p14:creationId xmlns:p14="http://schemas.microsoft.com/office/powerpoint/2010/main" val="1955813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5" descr="DSC0462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55" t="26355" r="28288" b="21581"/>
          <a:stretch/>
        </p:blipFill>
        <p:spPr bwMode="auto">
          <a:xfrm>
            <a:off x="1328058" y="1446850"/>
            <a:ext cx="5921828" cy="4714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 Box 4"/>
          <p:cNvSpPr txBox="1">
            <a:spLocks noChangeArrowheads="1"/>
          </p:cNvSpPr>
          <p:nvPr/>
        </p:nvSpPr>
        <p:spPr bwMode="auto">
          <a:xfrm>
            <a:off x="2052296" y="80735"/>
            <a:ext cx="46990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9pPr>
          </a:lstStyle>
          <a:p>
            <a:pPr eaLnBrk="1" hangingPunct="1"/>
            <a:r>
              <a:rPr lang="ja-JP" altLang="en-US" sz="3200" b="1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前癌病変</a:t>
            </a:r>
            <a:r>
              <a:rPr lang="ja-JP" altLang="en-US" sz="3200" b="1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　　白板症</a:t>
            </a:r>
          </a:p>
        </p:txBody>
      </p:sp>
      <p:cxnSp>
        <p:nvCxnSpPr>
          <p:cNvPr id="3" name="直線矢印コネクタ 2"/>
          <p:cNvCxnSpPr/>
          <p:nvPr/>
        </p:nvCxnSpPr>
        <p:spPr bwMode="auto">
          <a:xfrm>
            <a:off x="3352800" y="3439886"/>
            <a:ext cx="10886" cy="587828"/>
          </a:xfrm>
          <a:prstGeom prst="straightConnector1">
            <a:avLst/>
          </a:prstGeom>
          <a:ln>
            <a:headEnd type="none" w="sm" len="sm"/>
            <a:tailEnd type="arrow"/>
          </a:ln>
          <a:ex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5494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0" y="365760"/>
            <a:ext cx="9144000" cy="7294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</a:t>
            </a:r>
            <a:endParaRPr lang="en-US" altLang="ja-JP" dirty="0">
              <a:solidFill>
                <a:schemeClr val="bg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口のがん</a:t>
            </a:r>
            <a:endParaRPr lang="en-US" altLang="ja-JP" dirty="0" smtClean="0">
              <a:solidFill>
                <a:schemeClr val="bg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endParaRPr lang="en-US" altLang="ja-JP" dirty="0">
              <a:solidFill>
                <a:schemeClr val="bg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　　口腔がん、</a:t>
            </a:r>
            <a:endParaRPr lang="en-US" altLang="ja-JP" dirty="0" smtClean="0">
              <a:solidFill>
                <a:schemeClr val="bg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</a:t>
            </a:r>
            <a:r>
              <a:rPr lang="ja-JP" altLang="en-US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　舌がん、歯肉がん、頬粘膜がん</a:t>
            </a:r>
            <a:endParaRPr lang="en-US" altLang="ja-JP" dirty="0" smtClean="0">
              <a:solidFill>
                <a:schemeClr val="bg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</a:t>
            </a:r>
            <a:r>
              <a:rPr lang="ja-JP" altLang="en-US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　硬口蓋がん、口腔底がん</a:t>
            </a:r>
            <a:endParaRPr lang="en-US" altLang="ja-JP" dirty="0" smtClean="0">
              <a:solidFill>
                <a:schemeClr val="bg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</a:t>
            </a:r>
            <a:endParaRPr lang="en-US" altLang="ja-JP" dirty="0" smtClean="0">
              <a:solidFill>
                <a:schemeClr val="bg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</a:t>
            </a:r>
            <a:r>
              <a:rPr lang="ja-JP" altLang="en-US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のどのがん</a:t>
            </a:r>
            <a:endParaRPr lang="en-US" altLang="ja-JP" dirty="0" smtClean="0">
              <a:solidFill>
                <a:schemeClr val="bg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</a:t>
            </a:r>
            <a:r>
              <a:rPr lang="ja-JP" altLang="en-US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　喉頭がん（こうとうがん）</a:t>
            </a:r>
            <a:endParaRPr lang="en-US" altLang="ja-JP" dirty="0" smtClean="0">
              <a:solidFill>
                <a:schemeClr val="bg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</a:t>
            </a:r>
            <a:r>
              <a:rPr lang="ja-JP" altLang="en-US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　咽頭がん（いんとうがん）</a:t>
            </a:r>
            <a:endParaRPr lang="en-US" altLang="ja-JP" dirty="0" smtClean="0">
              <a:solidFill>
                <a:schemeClr val="bg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</a:t>
            </a:r>
            <a:r>
              <a:rPr lang="ja-JP" altLang="en-US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　　さらに　上中下咽頭がんと分類</a:t>
            </a:r>
            <a:endParaRPr lang="en-US" altLang="ja-JP" dirty="0" smtClean="0">
              <a:solidFill>
                <a:schemeClr val="bg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endParaRPr lang="en-US" altLang="ja-JP" dirty="0">
              <a:solidFill>
                <a:schemeClr val="bg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</a:t>
            </a:r>
            <a:endParaRPr lang="en-US" altLang="ja-JP" dirty="0">
              <a:solidFill>
                <a:schemeClr val="bg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41288" y="131763"/>
            <a:ext cx="803452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ja-JP" altLang="en-US" b="1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＜口のがん、のどのがんの正式名称＞</a:t>
            </a:r>
            <a:endParaRPr lang="ja-JP" altLang="en-US" b="1" dirty="0">
              <a:solidFill>
                <a:schemeClr val="bg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4" name="Rectangle 18"/>
          <p:cNvSpPr>
            <a:spLocks noChangeArrowheads="1"/>
          </p:cNvSpPr>
          <p:nvPr/>
        </p:nvSpPr>
        <p:spPr bwMode="auto">
          <a:xfrm>
            <a:off x="403412" y="1815160"/>
            <a:ext cx="8337176" cy="3631763"/>
          </a:xfrm>
          <a:prstGeom prst="rect">
            <a:avLst/>
          </a:prstGeom>
          <a:solidFill>
            <a:srgbClr val="FFFF00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36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36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36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36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36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9pPr>
          </a:lstStyle>
          <a:p>
            <a:pPr algn="ctr" eaLnBrk="1" hangingPunct="1"/>
            <a:r>
              <a:rPr lang="ja-JP" altLang="en-US" sz="11500" dirty="0" smtClean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頭頸部</a:t>
            </a:r>
            <a:endParaRPr lang="en-US" altLang="ja-JP" sz="11500" dirty="0" smtClean="0">
              <a:solidFill>
                <a:srgbClr val="00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ctr" eaLnBrk="1" hangingPunct="1"/>
            <a:r>
              <a:rPr lang="ja-JP" altLang="en-US" sz="11500" dirty="0" smtClean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がん</a:t>
            </a:r>
          </a:p>
        </p:txBody>
      </p:sp>
    </p:spTree>
    <p:extLst>
      <p:ext uri="{BB962C8B-B14F-4D97-AF65-F5344CB8AC3E}">
        <p14:creationId xmlns:p14="http://schemas.microsoft.com/office/powerpoint/2010/main" val="391158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8" descr="DSC0521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86" t="19206" r="14048" b="17461"/>
          <a:stretch/>
        </p:blipFill>
        <p:spPr bwMode="auto">
          <a:xfrm>
            <a:off x="1198108" y="1632858"/>
            <a:ext cx="5762741" cy="4626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 Box 9"/>
          <p:cNvSpPr txBox="1">
            <a:spLocks noChangeArrowheads="1"/>
          </p:cNvSpPr>
          <p:nvPr/>
        </p:nvSpPr>
        <p:spPr bwMode="auto">
          <a:xfrm>
            <a:off x="1807710" y="578303"/>
            <a:ext cx="47163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9pPr>
          </a:lstStyle>
          <a:p>
            <a:pPr eaLnBrk="1" hangingPunct="1"/>
            <a:r>
              <a:rPr lang="ja-JP" altLang="en-US" sz="3200" b="1" dirty="0">
                <a:solidFill>
                  <a:srgbClr val="FFFF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前癌病変　　　　</a:t>
            </a:r>
            <a:r>
              <a:rPr lang="ja-JP" altLang="en-US" sz="3200" b="1" dirty="0">
                <a:solidFill>
                  <a:srgbClr val="FFFF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白板症</a:t>
            </a:r>
          </a:p>
        </p:txBody>
      </p:sp>
      <p:cxnSp>
        <p:nvCxnSpPr>
          <p:cNvPr id="4" name="直線矢印コネクタ 3"/>
          <p:cNvCxnSpPr/>
          <p:nvPr/>
        </p:nvCxnSpPr>
        <p:spPr bwMode="auto">
          <a:xfrm>
            <a:off x="4025049" y="3358243"/>
            <a:ext cx="10886" cy="587828"/>
          </a:xfrm>
          <a:prstGeom prst="straightConnector1">
            <a:avLst/>
          </a:prstGeom>
          <a:ln>
            <a:headEnd type="none" w="sm" len="sm"/>
            <a:tailEnd type="arrow"/>
          </a:ln>
          <a:ex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5452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4" t="19505" r="21429" b="13177"/>
          <a:stretch/>
        </p:blipFill>
        <p:spPr bwMode="auto">
          <a:xfrm>
            <a:off x="1545770" y="1817915"/>
            <a:ext cx="5410201" cy="4615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2683782" y="472849"/>
            <a:ext cx="3579826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9pPr>
          </a:lstStyle>
          <a:p>
            <a:pPr eaLnBrk="1" hangingPunct="1"/>
            <a:r>
              <a:rPr lang="ja-JP" altLang="en-US" sz="4400" b="1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舌癌　隆起型</a:t>
            </a:r>
            <a:endParaRPr lang="ja-JP" altLang="en-US">
              <a:solidFill>
                <a:schemeClr val="bg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cxnSp>
        <p:nvCxnSpPr>
          <p:cNvPr id="5" name="直線矢印コネクタ 4"/>
          <p:cNvCxnSpPr/>
          <p:nvPr/>
        </p:nvCxnSpPr>
        <p:spPr bwMode="auto">
          <a:xfrm>
            <a:off x="3665821" y="2683328"/>
            <a:ext cx="10886" cy="587828"/>
          </a:xfrm>
          <a:prstGeom prst="straightConnector1">
            <a:avLst/>
          </a:prstGeom>
          <a:ln>
            <a:headEnd type="none" w="sm" len="sm"/>
            <a:tailEnd type="arrow"/>
          </a:ln>
          <a:ex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7866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12" t="26987" r="9488" b="15631"/>
          <a:stretch/>
        </p:blipFill>
        <p:spPr bwMode="auto">
          <a:xfrm>
            <a:off x="1578429" y="1822679"/>
            <a:ext cx="5293667" cy="4610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 Box 4"/>
          <p:cNvSpPr txBox="1">
            <a:spLocks noChangeArrowheads="1"/>
          </p:cNvSpPr>
          <p:nvPr/>
        </p:nvSpPr>
        <p:spPr bwMode="auto">
          <a:xfrm>
            <a:off x="2585811" y="712334"/>
            <a:ext cx="3579826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9pPr>
          </a:lstStyle>
          <a:p>
            <a:pPr eaLnBrk="1" hangingPunct="1"/>
            <a:r>
              <a:rPr lang="ja-JP" altLang="en-US" sz="4400" b="1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舌癌　表在型</a:t>
            </a:r>
            <a:endParaRPr lang="ja-JP" altLang="en-US" dirty="0">
              <a:solidFill>
                <a:schemeClr val="bg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cxnSp>
        <p:nvCxnSpPr>
          <p:cNvPr id="4" name="直線矢印コネクタ 3"/>
          <p:cNvCxnSpPr/>
          <p:nvPr/>
        </p:nvCxnSpPr>
        <p:spPr bwMode="auto">
          <a:xfrm>
            <a:off x="3121535" y="3540240"/>
            <a:ext cx="10886" cy="587828"/>
          </a:xfrm>
          <a:prstGeom prst="straightConnector1">
            <a:avLst/>
          </a:prstGeom>
          <a:ln>
            <a:headEnd type="none" w="sm" len="sm"/>
            <a:tailEnd type="arrow"/>
          </a:ln>
          <a:ex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4927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1" t="12699" r="14048" b="18571"/>
          <a:stretch/>
        </p:blipFill>
        <p:spPr bwMode="auto">
          <a:xfrm>
            <a:off x="1584324" y="2105635"/>
            <a:ext cx="5486401" cy="4197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4"/>
          <p:cNvSpPr txBox="1">
            <a:spLocks noChangeArrowheads="1"/>
          </p:cNvSpPr>
          <p:nvPr/>
        </p:nvSpPr>
        <p:spPr bwMode="auto">
          <a:xfrm>
            <a:off x="2553153" y="886506"/>
            <a:ext cx="3579826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9pPr>
          </a:lstStyle>
          <a:p>
            <a:pPr eaLnBrk="1" hangingPunct="1"/>
            <a:r>
              <a:rPr lang="ja-JP" altLang="en-US" sz="4400" b="1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舌癌　潰瘍型</a:t>
            </a:r>
            <a:endParaRPr lang="ja-JP" altLang="en-US" dirty="0">
              <a:solidFill>
                <a:schemeClr val="bg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cxnSp>
        <p:nvCxnSpPr>
          <p:cNvPr id="4" name="直線矢印コネクタ 3"/>
          <p:cNvCxnSpPr/>
          <p:nvPr/>
        </p:nvCxnSpPr>
        <p:spPr bwMode="auto">
          <a:xfrm>
            <a:off x="3361020" y="2854440"/>
            <a:ext cx="10886" cy="587828"/>
          </a:xfrm>
          <a:prstGeom prst="straightConnector1">
            <a:avLst/>
          </a:prstGeom>
          <a:ln>
            <a:headEnd type="none" w="sm" len="sm"/>
            <a:tailEnd type="arrow"/>
          </a:ln>
          <a:ex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2176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4" t="15646" r="23923" b="25699"/>
          <a:stretch/>
        </p:blipFill>
        <p:spPr bwMode="auto">
          <a:xfrm>
            <a:off x="1360152" y="1872342"/>
            <a:ext cx="5682345" cy="4223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 Box 4"/>
          <p:cNvSpPr txBox="1">
            <a:spLocks noChangeArrowheads="1"/>
          </p:cNvSpPr>
          <p:nvPr/>
        </p:nvSpPr>
        <p:spPr bwMode="auto">
          <a:xfrm>
            <a:off x="2411412" y="654277"/>
            <a:ext cx="3579826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9pPr>
          </a:lstStyle>
          <a:p>
            <a:pPr eaLnBrk="1" hangingPunct="1"/>
            <a:r>
              <a:rPr lang="ja-JP" altLang="en-US" sz="4400" b="1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舌癌　潰瘍型</a:t>
            </a:r>
            <a:endParaRPr lang="ja-JP" altLang="en-US" dirty="0">
              <a:solidFill>
                <a:schemeClr val="bg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cxnSp>
        <p:nvCxnSpPr>
          <p:cNvPr id="4" name="直線矢印コネクタ 3"/>
          <p:cNvCxnSpPr/>
          <p:nvPr/>
        </p:nvCxnSpPr>
        <p:spPr bwMode="auto">
          <a:xfrm>
            <a:off x="4395163" y="3311640"/>
            <a:ext cx="10886" cy="587828"/>
          </a:xfrm>
          <a:prstGeom prst="straightConnector1">
            <a:avLst/>
          </a:prstGeom>
          <a:ln>
            <a:headEnd type="none" w="sm" len="sm"/>
            <a:tailEnd type="arrow"/>
          </a:ln>
          <a:ex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3559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19" t="20640" r="24762" b="29190"/>
          <a:stretch/>
        </p:blipFill>
        <p:spPr bwMode="auto">
          <a:xfrm>
            <a:off x="1426029" y="2144486"/>
            <a:ext cx="5519057" cy="4360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 Box 5"/>
          <p:cNvSpPr txBox="1">
            <a:spLocks noChangeArrowheads="1"/>
          </p:cNvSpPr>
          <p:nvPr/>
        </p:nvSpPr>
        <p:spPr bwMode="auto">
          <a:xfrm>
            <a:off x="2395644" y="755877"/>
            <a:ext cx="3579826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9pPr>
          </a:lstStyle>
          <a:p>
            <a:pPr eaLnBrk="1" hangingPunct="1"/>
            <a:r>
              <a:rPr lang="ja-JP" altLang="en-US" sz="4400" b="1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舌癌　潰瘍型</a:t>
            </a:r>
            <a:endParaRPr lang="ja-JP" altLang="en-US" dirty="0">
              <a:solidFill>
                <a:schemeClr val="bg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cxnSp>
        <p:nvCxnSpPr>
          <p:cNvPr id="4" name="直線矢印コネクタ 3"/>
          <p:cNvCxnSpPr/>
          <p:nvPr/>
        </p:nvCxnSpPr>
        <p:spPr bwMode="auto">
          <a:xfrm>
            <a:off x="4525402" y="3017726"/>
            <a:ext cx="10886" cy="587828"/>
          </a:xfrm>
          <a:prstGeom prst="straightConnector1">
            <a:avLst/>
          </a:prstGeom>
          <a:ln>
            <a:headEnd type="none" w="sm" len="sm"/>
            <a:tailEnd type="arrow"/>
          </a:ln>
          <a:ex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9572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85" t="19841" r="14849" b="20476"/>
          <a:stretch/>
        </p:blipFill>
        <p:spPr bwMode="auto">
          <a:xfrm>
            <a:off x="1491342" y="2198914"/>
            <a:ext cx="5867401" cy="4093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 Box 6"/>
          <p:cNvSpPr txBox="1">
            <a:spLocks noChangeArrowheads="1"/>
          </p:cNvSpPr>
          <p:nvPr/>
        </p:nvSpPr>
        <p:spPr bwMode="auto">
          <a:xfrm>
            <a:off x="2510744" y="945695"/>
            <a:ext cx="3579826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9pPr>
          </a:lstStyle>
          <a:p>
            <a:pPr eaLnBrk="1" hangingPunct="1"/>
            <a:r>
              <a:rPr lang="ja-JP" altLang="en-US" sz="4400" b="1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舌癌　潰瘍型</a:t>
            </a:r>
          </a:p>
        </p:txBody>
      </p:sp>
      <p:cxnSp>
        <p:nvCxnSpPr>
          <p:cNvPr id="4" name="直線矢印コネクタ 3"/>
          <p:cNvCxnSpPr/>
          <p:nvPr/>
        </p:nvCxnSpPr>
        <p:spPr bwMode="auto">
          <a:xfrm>
            <a:off x="4300657" y="3148354"/>
            <a:ext cx="10886" cy="587828"/>
          </a:xfrm>
          <a:prstGeom prst="straightConnector1">
            <a:avLst/>
          </a:prstGeom>
          <a:ln>
            <a:headEnd type="none" w="sm" len="sm"/>
            <a:tailEnd type="arrow"/>
          </a:ln>
          <a:ex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6892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8" descr="DSC00450術前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51" t="30098" r="19105" b="32937"/>
          <a:stretch/>
        </p:blipFill>
        <p:spPr bwMode="auto">
          <a:xfrm>
            <a:off x="1752600" y="1763485"/>
            <a:ext cx="5050971" cy="4474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 Box 9"/>
          <p:cNvSpPr txBox="1">
            <a:spLocks noChangeArrowheads="1"/>
          </p:cNvSpPr>
          <p:nvPr/>
        </p:nvSpPr>
        <p:spPr bwMode="auto">
          <a:xfrm>
            <a:off x="3271610" y="639082"/>
            <a:ext cx="203773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9pPr>
          </a:lstStyle>
          <a:p>
            <a:pPr eaLnBrk="1" hangingPunct="1"/>
            <a:r>
              <a:rPr lang="ja-JP" altLang="en-US" sz="3600" b="1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頬粘膜癌</a:t>
            </a:r>
          </a:p>
        </p:txBody>
      </p:sp>
      <p:cxnSp>
        <p:nvCxnSpPr>
          <p:cNvPr id="4" name="直線矢印コネクタ 3"/>
          <p:cNvCxnSpPr/>
          <p:nvPr/>
        </p:nvCxnSpPr>
        <p:spPr bwMode="auto">
          <a:xfrm>
            <a:off x="3919657" y="3235440"/>
            <a:ext cx="10886" cy="587828"/>
          </a:xfrm>
          <a:prstGeom prst="straightConnector1">
            <a:avLst/>
          </a:prstGeom>
          <a:ln>
            <a:headEnd type="none" w="sm" len="sm"/>
            <a:tailEnd type="arrow"/>
          </a:ln>
          <a:ex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9267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7" descr="DSC01988術前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2" t="33390" r="39156" b="36326"/>
          <a:stretch/>
        </p:blipFill>
        <p:spPr bwMode="auto">
          <a:xfrm>
            <a:off x="1970314" y="2054225"/>
            <a:ext cx="4707167" cy="4431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 Box 8"/>
          <p:cNvSpPr txBox="1">
            <a:spLocks noChangeArrowheads="1"/>
          </p:cNvSpPr>
          <p:nvPr/>
        </p:nvSpPr>
        <p:spPr bwMode="auto">
          <a:xfrm>
            <a:off x="3305028" y="857703"/>
            <a:ext cx="203773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9pPr>
          </a:lstStyle>
          <a:p>
            <a:pPr eaLnBrk="1" hangingPunct="1"/>
            <a:r>
              <a:rPr lang="ja-JP" altLang="en-US" sz="3600" b="1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頬粘膜癌</a:t>
            </a:r>
          </a:p>
        </p:txBody>
      </p:sp>
      <p:cxnSp>
        <p:nvCxnSpPr>
          <p:cNvPr id="4" name="直線矢印コネクタ 3"/>
          <p:cNvCxnSpPr/>
          <p:nvPr/>
        </p:nvCxnSpPr>
        <p:spPr bwMode="auto">
          <a:xfrm>
            <a:off x="3658400" y="3161623"/>
            <a:ext cx="10886" cy="587828"/>
          </a:xfrm>
          <a:prstGeom prst="straightConnector1">
            <a:avLst/>
          </a:prstGeom>
          <a:ln>
            <a:headEnd type="none" w="sm" len="sm"/>
            <a:tailEnd type="arrow"/>
          </a:ln>
          <a:ex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8414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6" descr="DSC03180術前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24" t="42392" r="10621" b="15573"/>
          <a:stretch/>
        </p:blipFill>
        <p:spPr bwMode="auto">
          <a:xfrm>
            <a:off x="1892300" y="2296886"/>
            <a:ext cx="4979636" cy="4007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 Box 7"/>
          <p:cNvSpPr txBox="1">
            <a:spLocks noChangeArrowheads="1"/>
          </p:cNvSpPr>
          <p:nvPr/>
        </p:nvSpPr>
        <p:spPr bwMode="auto">
          <a:xfrm>
            <a:off x="3274786" y="1134382"/>
            <a:ext cx="203773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9pPr>
          </a:lstStyle>
          <a:p>
            <a:pPr eaLnBrk="1" hangingPunct="1"/>
            <a:r>
              <a:rPr lang="ja-JP" altLang="en-US" sz="3600" b="1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上歯肉癌</a:t>
            </a:r>
          </a:p>
        </p:txBody>
      </p:sp>
      <p:cxnSp>
        <p:nvCxnSpPr>
          <p:cNvPr id="4" name="直線矢印コネクタ 3"/>
          <p:cNvCxnSpPr/>
          <p:nvPr/>
        </p:nvCxnSpPr>
        <p:spPr bwMode="auto">
          <a:xfrm>
            <a:off x="4050286" y="3209931"/>
            <a:ext cx="10886" cy="587828"/>
          </a:xfrm>
          <a:prstGeom prst="straightConnector1">
            <a:avLst/>
          </a:prstGeom>
          <a:ln>
            <a:headEnd type="none" w="sm" len="sm"/>
            <a:tailEnd type="arrow"/>
          </a:ln>
          <a:ex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7396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8"/>
          <p:cNvSpPr>
            <a:spLocks noChangeArrowheads="1"/>
          </p:cNvSpPr>
          <p:nvPr/>
        </p:nvSpPr>
        <p:spPr bwMode="auto">
          <a:xfrm>
            <a:off x="1457325" y="1728748"/>
            <a:ext cx="3816350" cy="523220"/>
          </a:xfrm>
          <a:prstGeom prst="rect">
            <a:avLst/>
          </a:prstGeom>
          <a:solidFill>
            <a:srgbClr val="FFFF00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36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36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36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36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36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9pPr>
          </a:lstStyle>
          <a:p>
            <a:pPr algn="ctr" eaLnBrk="1" hangingPunct="1"/>
            <a:r>
              <a:rPr lang="ja-JP" altLang="en-US" sz="2800" dirty="0" smtClean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みみ　はな</a:t>
            </a:r>
          </a:p>
        </p:txBody>
      </p:sp>
      <p:sp>
        <p:nvSpPr>
          <p:cNvPr id="24" name="Rectangle 18"/>
          <p:cNvSpPr>
            <a:spLocks noChangeArrowheads="1"/>
          </p:cNvSpPr>
          <p:nvPr/>
        </p:nvSpPr>
        <p:spPr bwMode="auto">
          <a:xfrm>
            <a:off x="1465453" y="2811543"/>
            <a:ext cx="3816350" cy="523220"/>
          </a:xfrm>
          <a:prstGeom prst="rect">
            <a:avLst/>
          </a:prstGeom>
          <a:solidFill>
            <a:srgbClr val="FFFF00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36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36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36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36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36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9pPr>
          </a:lstStyle>
          <a:p>
            <a:pPr algn="ctr" eaLnBrk="1" hangingPunct="1"/>
            <a:r>
              <a:rPr lang="ja-JP" altLang="en-US" sz="2800" dirty="0" smtClean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くち　のど</a:t>
            </a:r>
          </a:p>
        </p:txBody>
      </p:sp>
      <p:sp>
        <p:nvSpPr>
          <p:cNvPr id="25" name="Rectangle 18"/>
          <p:cNvSpPr>
            <a:spLocks noChangeArrowheads="1"/>
          </p:cNvSpPr>
          <p:nvPr/>
        </p:nvSpPr>
        <p:spPr bwMode="auto">
          <a:xfrm>
            <a:off x="1457325" y="3837316"/>
            <a:ext cx="3816350" cy="523220"/>
          </a:xfrm>
          <a:prstGeom prst="rect">
            <a:avLst/>
          </a:prstGeom>
          <a:solidFill>
            <a:srgbClr val="FFFF00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36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36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36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36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36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9pPr>
          </a:lstStyle>
          <a:p>
            <a:pPr algn="ctr" eaLnBrk="1" hangingPunct="1"/>
            <a:r>
              <a:rPr lang="ja-JP" altLang="en-US" sz="2800" dirty="0" smtClean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くび</a:t>
            </a:r>
          </a:p>
        </p:txBody>
      </p:sp>
      <p:pic>
        <p:nvPicPr>
          <p:cNvPr id="4" name="Picture 4" descr="Sobotta_H&amp;N_Sagit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7" y="1446213"/>
            <a:ext cx="4530725" cy="51577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5"/>
          <p:cNvSpPr>
            <a:spLocks noChangeArrowheads="1"/>
          </p:cNvSpPr>
          <p:nvPr/>
        </p:nvSpPr>
        <p:spPr bwMode="auto">
          <a:xfrm>
            <a:off x="2579687" y="3317876"/>
            <a:ext cx="457200" cy="771525"/>
          </a:xfrm>
          <a:prstGeom prst="ellips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9pPr>
          </a:lstStyle>
          <a:p>
            <a:pPr eaLnBrk="1" hangingPunct="1"/>
            <a:endParaRPr lang="ja-JP" altLang="en-US" sz="180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6" name="Oval 6"/>
          <p:cNvSpPr>
            <a:spLocks noChangeArrowheads="1"/>
          </p:cNvSpPr>
          <p:nvPr/>
        </p:nvSpPr>
        <p:spPr bwMode="auto">
          <a:xfrm rot="19689677">
            <a:off x="2746375" y="2735263"/>
            <a:ext cx="523875" cy="685800"/>
          </a:xfrm>
          <a:prstGeom prst="ellips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9pPr>
          </a:lstStyle>
          <a:p>
            <a:pPr eaLnBrk="1" hangingPunct="1"/>
            <a:endParaRPr lang="ja-JP" altLang="en-US" sz="180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7" name="Oval 9"/>
          <p:cNvSpPr>
            <a:spLocks noChangeArrowheads="1"/>
          </p:cNvSpPr>
          <p:nvPr/>
        </p:nvSpPr>
        <p:spPr bwMode="auto">
          <a:xfrm rot="17213576">
            <a:off x="1758949" y="1912939"/>
            <a:ext cx="790575" cy="1327150"/>
          </a:xfrm>
          <a:prstGeom prst="ellips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9pPr>
          </a:lstStyle>
          <a:p>
            <a:pPr eaLnBrk="1" hangingPunct="1"/>
            <a:endParaRPr lang="ja-JP" altLang="en-US" sz="180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8" name="Oval 10"/>
          <p:cNvSpPr>
            <a:spLocks noChangeArrowheads="1"/>
          </p:cNvSpPr>
          <p:nvPr/>
        </p:nvSpPr>
        <p:spPr bwMode="auto">
          <a:xfrm rot="21156935">
            <a:off x="2708275" y="4090988"/>
            <a:ext cx="306387" cy="989013"/>
          </a:xfrm>
          <a:prstGeom prst="ellips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9pPr>
          </a:lstStyle>
          <a:p>
            <a:pPr eaLnBrk="1" hangingPunct="1"/>
            <a:endParaRPr lang="ja-JP" altLang="en-US" sz="180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9" name="Oval 11"/>
          <p:cNvSpPr>
            <a:spLocks noChangeArrowheads="1"/>
          </p:cNvSpPr>
          <p:nvPr/>
        </p:nvSpPr>
        <p:spPr bwMode="auto">
          <a:xfrm rot="363036">
            <a:off x="2198687" y="4014788"/>
            <a:ext cx="617538" cy="1141413"/>
          </a:xfrm>
          <a:prstGeom prst="ellips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9pPr>
          </a:lstStyle>
          <a:p>
            <a:pPr eaLnBrk="1" hangingPunct="1"/>
            <a:endParaRPr lang="ja-JP" altLang="en-US" sz="180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1776412" y="2336801"/>
            <a:ext cx="76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ja-JP" altLang="en-US" sz="180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itchFamily="50" charset="-128"/>
              </a:rPr>
              <a:t>鼻腔</a:t>
            </a:r>
          </a:p>
        </p:txBody>
      </p:sp>
      <p:sp>
        <p:nvSpPr>
          <p:cNvPr id="11" name="Oval 22"/>
          <p:cNvSpPr>
            <a:spLocks noChangeArrowheads="1"/>
          </p:cNvSpPr>
          <p:nvPr/>
        </p:nvSpPr>
        <p:spPr bwMode="auto">
          <a:xfrm rot="17213576">
            <a:off x="1610518" y="2942432"/>
            <a:ext cx="1019175" cy="1296988"/>
          </a:xfrm>
          <a:prstGeom prst="ellips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9pPr>
          </a:lstStyle>
          <a:p>
            <a:pPr eaLnBrk="1" hangingPunct="1"/>
            <a:endParaRPr lang="ja-JP" altLang="en-US" sz="180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12" name="Text Box 23"/>
          <p:cNvSpPr txBox="1">
            <a:spLocks noChangeArrowheads="1"/>
          </p:cNvSpPr>
          <p:nvPr/>
        </p:nvSpPr>
        <p:spPr bwMode="auto">
          <a:xfrm>
            <a:off x="1776412" y="3403601"/>
            <a:ext cx="76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ja-JP" altLang="en-US" sz="180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itchFamily="50" charset="-128"/>
              </a:rPr>
              <a:t>口腔</a:t>
            </a:r>
          </a:p>
        </p:txBody>
      </p:sp>
      <p:sp>
        <p:nvSpPr>
          <p:cNvPr id="13" name="円形吹き出し 30"/>
          <p:cNvSpPr>
            <a:spLocks noChangeArrowheads="1"/>
          </p:cNvSpPr>
          <p:nvPr/>
        </p:nvSpPr>
        <p:spPr bwMode="auto">
          <a:xfrm>
            <a:off x="946150" y="4960938"/>
            <a:ext cx="1295400" cy="865188"/>
          </a:xfrm>
          <a:prstGeom prst="wedgeEllipseCallout">
            <a:avLst>
              <a:gd name="adj1" fmla="val 49921"/>
              <a:gd name="adj2" fmla="val -69852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9pPr>
          </a:lstStyle>
          <a:p>
            <a:pPr algn="ctr" eaLnBrk="1" hangingPunct="1"/>
            <a:r>
              <a:rPr lang="ja-JP" altLang="en-US" sz="180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喉頭</a:t>
            </a:r>
          </a:p>
        </p:txBody>
      </p:sp>
      <p:sp>
        <p:nvSpPr>
          <p:cNvPr id="14" name="円形吹き出し 30"/>
          <p:cNvSpPr>
            <a:spLocks noChangeArrowheads="1"/>
          </p:cNvSpPr>
          <p:nvPr/>
        </p:nvSpPr>
        <p:spPr bwMode="auto">
          <a:xfrm>
            <a:off x="3375025" y="4175126"/>
            <a:ext cx="1295400" cy="865187"/>
          </a:xfrm>
          <a:prstGeom prst="wedgeEllipseCallout">
            <a:avLst>
              <a:gd name="adj1" fmla="val -78426"/>
              <a:gd name="adj2" fmla="val -16319"/>
            </a:avLst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9pPr>
          </a:lstStyle>
          <a:p>
            <a:pPr algn="ctr" eaLnBrk="1" hangingPunct="1"/>
            <a:r>
              <a:rPr lang="ja-JP" altLang="en-US" sz="180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下咽頭</a:t>
            </a:r>
          </a:p>
        </p:txBody>
      </p:sp>
      <p:sp>
        <p:nvSpPr>
          <p:cNvPr id="15" name="円形吹き出し 30"/>
          <p:cNvSpPr>
            <a:spLocks noChangeArrowheads="1"/>
          </p:cNvSpPr>
          <p:nvPr/>
        </p:nvSpPr>
        <p:spPr bwMode="auto">
          <a:xfrm>
            <a:off x="3375025" y="3389313"/>
            <a:ext cx="1295400" cy="865188"/>
          </a:xfrm>
          <a:prstGeom prst="wedgeEllipseCallout">
            <a:avLst>
              <a:gd name="adj1" fmla="val -79343"/>
              <a:gd name="adj2" fmla="val -16319"/>
            </a:avLst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9pPr>
          </a:lstStyle>
          <a:p>
            <a:pPr algn="ctr" eaLnBrk="1" hangingPunct="1"/>
            <a:r>
              <a:rPr lang="ja-JP" altLang="en-US" sz="180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中咽頭</a:t>
            </a:r>
          </a:p>
        </p:txBody>
      </p:sp>
      <p:sp>
        <p:nvSpPr>
          <p:cNvPr id="16" name="円形吹き出し 30"/>
          <p:cNvSpPr>
            <a:spLocks noChangeArrowheads="1"/>
          </p:cNvSpPr>
          <p:nvPr/>
        </p:nvSpPr>
        <p:spPr bwMode="auto">
          <a:xfrm>
            <a:off x="3517900" y="2674938"/>
            <a:ext cx="1295400" cy="865188"/>
          </a:xfrm>
          <a:prstGeom prst="wedgeEllipseCallout">
            <a:avLst>
              <a:gd name="adj1" fmla="val -72009"/>
              <a:gd name="adj2" fmla="val 153"/>
            </a:avLst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9pPr>
          </a:lstStyle>
          <a:p>
            <a:pPr algn="ctr" eaLnBrk="1" hangingPunct="1"/>
            <a:r>
              <a:rPr lang="ja-JP" altLang="en-US" sz="180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上咽頭</a:t>
            </a: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298450" y="107465"/>
            <a:ext cx="8743950" cy="7921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Osaka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Osaka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Osaka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Osaka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Osaka" charset="-128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Osaka" charset="-128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Osaka" charset="-128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Osaka" charset="-128"/>
              </a:defRPr>
            </a:lvl9pPr>
          </a:lstStyle>
          <a:p>
            <a:pPr eaLnBrk="1" hangingPunct="1"/>
            <a:r>
              <a:rPr lang="ja-JP" altLang="en-US" sz="4800" b="1" kern="0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頭頸部がんってなに？？？</a:t>
            </a: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5159375" y="4960938"/>
            <a:ext cx="3816350" cy="1384995"/>
          </a:xfrm>
          <a:prstGeom prst="rect">
            <a:avLst/>
          </a:prstGeom>
          <a:solidFill>
            <a:srgbClr val="FFFF00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36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36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36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36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36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9pPr>
          </a:lstStyle>
          <a:p>
            <a:pPr algn="ctr" eaLnBrk="1" hangingPunct="1"/>
            <a:r>
              <a:rPr lang="ja-JP" altLang="en-US" sz="2800" dirty="0" smtClean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日本における</a:t>
            </a:r>
          </a:p>
          <a:p>
            <a:pPr algn="ctr" eaLnBrk="1" hangingPunct="1"/>
            <a:r>
              <a:rPr lang="ja-JP" altLang="en-US" sz="2800" dirty="0" smtClean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「頭頸部がん」の</a:t>
            </a:r>
          </a:p>
          <a:p>
            <a:pPr algn="ctr" eaLnBrk="1" hangingPunct="1"/>
            <a:r>
              <a:rPr lang="ja-JP" altLang="en-US" sz="2800" dirty="0" smtClean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発生頻度は、約４％</a:t>
            </a:r>
          </a:p>
        </p:txBody>
      </p:sp>
      <p:sp>
        <p:nvSpPr>
          <p:cNvPr id="21" name="正方形/長方形 20"/>
          <p:cNvSpPr/>
          <p:nvPr/>
        </p:nvSpPr>
        <p:spPr>
          <a:xfrm>
            <a:off x="4897120" y="1476951"/>
            <a:ext cx="414528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hangingPunct="1"/>
            <a:r>
              <a:rPr kumimoji="1" lang="ja-JP" altLang="en-US" sz="2800" dirty="0">
                <a:solidFill>
                  <a:srgbClr val="FFFF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</a:t>
            </a:r>
            <a:r>
              <a:rPr kumimoji="1" lang="ja-JP" altLang="en-US" sz="2800" dirty="0" smtClean="0">
                <a:solidFill>
                  <a:srgbClr val="FFFF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耳</a:t>
            </a:r>
            <a:r>
              <a:rPr kumimoji="1" lang="ja-JP" altLang="en-US" sz="2800" dirty="0">
                <a:solidFill>
                  <a:srgbClr val="FFFF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・</a:t>
            </a:r>
            <a:r>
              <a:rPr kumimoji="1" lang="ja-JP" altLang="en-US" sz="2800" dirty="0" smtClean="0">
                <a:solidFill>
                  <a:srgbClr val="FFFF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眼窩</a:t>
            </a:r>
            <a:endParaRPr kumimoji="1" lang="en-US" altLang="ja-JP" sz="2800" dirty="0" smtClean="0">
              <a:solidFill>
                <a:srgbClr val="FFFFFF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lvl="0" eaLnBrk="1" hangingPunct="1"/>
            <a:r>
              <a:rPr kumimoji="1" lang="en-US" altLang="ja-JP" sz="2800" dirty="0">
                <a:solidFill>
                  <a:srgbClr val="FFFF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</a:t>
            </a:r>
            <a:r>
              <a:rPr kumimoji="1" lang="en-US" altLang="ja-JP" sz="2800" dirty="0" smtClean="0">
                <a:solidFill>
                  <a:srgbClr val="FFFF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</a:t>
            </a:r>
            <a:r>
              <a:rPr kumimoji="1" lang="ja-JP" altLang="en-US" sz="2800" dirty="0" smtClean="0">
                <a:solidFill>
                  <a:srgbClr val="FFFF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鼻副鼻腔</a:t>
            </a:r>
            <a:endParaRPr kumimoji="1" lang="en-US" altLang="ja-JP" sz="2800" dirty="0" smtClean="0">
              <a:solidFill>
                <a:srgbClr val="FFFFFF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lvl="0" eaLnBrk="1" hangingPunct="1"/>
            <a:r>
              <a:rPr kumimoji="1" lang="ja-JP" altLang="en-US" sz="2800" dirty="0" smtClean="0">
                <a:solidFill>
                  <a:srgbClr val="FFFF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 </a:t>
            </a:r>
            <a:endParaRPr kumimoji="1" lang="en-US" altLang="ja-JP" sz="2800" dirty="0" smtClean="0">
              <a:solidFill>
                <a:srgbClr val="FFFFFF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lvl="0" eaLnBrk="1" hangingPunct="1"/>
            <a:r>
              <a:rPr kumimoji="1" lang="en-US" altLang="ja-JP" sz="2800" dirty="0">
                <a:solidFill>
                  <a:srgbClr val="FFFF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</a:t>
            </a:r>
            <a:r>
              <a:rPr kumimoji="1" lang="en-US" altLang="ja-JP" sz="2800" dirty="0" smtClean="0">
                <a:solidFill>
                  <a:srgbClr val="FFFF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</a:t>
            </a:r>
            <a:r>
              <a:rPr kumimoji="1" lang="ja-JP" altLang="en-US" sz="2800" dirty="0" smtClean="0">
                <a:solidFill>
                  <a:srgbClr val="FFFF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咽頭・口腔・喉頭</a:t>
            </a:r>
            <a:endParaRPr kumimoji="1" lang="en-US" altLang="ja-JP" sz="2800" dirty="0" smtClean="0">
              <a:solidFill>
                <a:srgbClr val="FFFFFF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lvl="0" eaLnBrk="1" hangingPunct="1"/>
            <a:r>
              <a:rPr kumimoji="1" lang="ja-JP" altLang="en-US" sz="2800" dirty="0" smtClean="0">
                <a:solidFill>
                  <a:srgbClr val="FFFF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 </a:t>
            </a:r>
            <a:endParaRPr kumimoji="1" lang="en-US" altLang="ja-JP" sz="2800" dirty="0" smtClean="0">
              <a:solidFill>
                <a:srgbClr val="FFFFFF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lvl="0" eaLnBrk="1" hangingPunct="1"/>
            <a:r>
              <a:rPr kumimoji="1" lang="en-US" altLang="ja-JP" sz="2800" dirty="0">
                <a:solidFill>
                  <a:srgbClr val="FFFF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</a:t>
            </a:r>
            <a:r>
              <a:rPr kumimoji="1" lang="en-US" altLang="ja-JP" sz="2800" dirty="0" smtClean="0">
                <a:solidFill>
                  <a:srgbClr val="FFFF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</a:t>
            </a:r>
            <a:r>
              <a:rPr kumimoji="1" lang="ja-JP" altLang="en-US" sz="2800" dirty="0" smtClean="0">
                <a:solidFill>
                  <a:srgbClr val="FFFF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頸部</a:t>
            </a:r>
            <a:r>
              <a:rPr kumimoji="1" lang="ja-JP" altLang="en-US" sz="2800" dirty="0">
                <a:solidFill>
                  <a:srgbClr val="FFFF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食道・甲状</a:t>
            </a:r>
            <a:r>
              <a:rPr kumimoji="1" lang="ja-JP" altLang="en-US" sz="2800" dirty="0" smtClean="0">
                <a:solidFill>
                  <a:srgbClr val="FFFF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腺</a:t>
            </a:r>
            <a:endParaRPr kumimoji="1" lang="en-US" altLang="ja-JP" sz="2800" dirty="0" smtClean="0">
              <a:solidFill>
                <a:srgbClr val="FFFFFF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lvl="0" eaLnBrk="1" hangingPunct="1"/>
            <a:r>
              <a:rPr kumimoji="1" lang="ja-JP" altLang="en-US" sz="2800" dirty="0" smtClean="0">
                <a:solidFill>
                  <a:srgbClr val="FFFF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 唾液</a:t>
            </a:r>
            <a:r>
              <a:rPr kumimoji="1" lang="ja-JP" altLang="en-US" sz="2800" dirty="0">
                <a:solidFill>
                  <a:srgbClr val="FFFF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腺・</a:t>
            </a:r>
            <a:r>
              <a:rPr kumimoji="1" lang="ja-JP" altLang="en-US" sz="2800" dirty="0" smtClean="0">
                <a:solidFill>
                  <a:srgbClr val="FFFF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頸部</a:t>
            </a:r>
            <a:endParaRPr kumimoji="1" lang="ja-JP" altLang="en-US" sz="2800" dirty="0">
              <a:solidFill>
                <a:srgbClr val="FFFF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438673" y="821875"/>
            <a:ext cx="84292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1" hangingPunct="1">
              <a:spcBef>
                <a:spcPct val="20000"/>
              </a:spcBef>
              <a:buClr>
                <a:srgbClr val="3333CC"/>
              </a:buClr>
              <a:buSzPct val="60000"/>
              <a:defRPr/>
            </a:pPr>
            <a:r>
              <a:rPr kumimoji="1" lang="ja-JP" altLang="en-US" sz="2800" kern="0" dirty="0" smtClean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鎖骨から上の頭、頸部に発生</a:t>
            </a:r>
            <a:r>
              <a:rPr kumimoji="1" lang="ja-JP" altLang="en-US" sz="2800" kern="0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する多彩な癌の総称</a:t>
            </a:r>
            <a:endParaRPr kumimoji="1" lang="en-US" altLang="ja-JP" sz="2800" kern="0" dirty="0">
              <a:solidFill>
                <a:srgbClr val="FF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81662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/>
      <p:bldP spid="11" grpId="0" animBg="1"/>
      <p:bldP spid="12" grpId="0"/>
      <p:bldP spid="13" grpId="0" animBg="1"/>
      <p:bldP spid="14" grpId="0" animBg="1"/>
      <p:bldP spid="15" grpId="0" animBg="1"/>
      <p:bldP spid="1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DSC04130下歯肉術前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06" t="35343" r="23401" b="31045"/>
          <a:stretch/>
        </p:blipFill>
        <p:spPr bwMode="auto">
          <a:xfrm>
            <a:off x="1752600" y="2296886"/>
            <a:ext cx="5094514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ext Box 5"/>
          <p:cNvSpPr txBox="1">
            <a:spLocks noChangeArrowheads="1"/>
          </p:cNvSpPr>
          <p:nvPr/>
        </p:nvSpPr>
        <p:spPr bwMode="auto">
          <a:xfrm>
            <a:off x="3120118" y="986518"/>
            <a:ext cx="203773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9pPr>
          </a:lstStyle>
          <a:p>
            <a:pPr eaLnBrk="1" hangingPunct="1"/>
            <a:r>
              <a:rPr lang="ja-JP" altLang="en-US" sz="3600" b="1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下歯肉癌</a:t>
            </a:r>
          </a:p>
        </p:txBody>
      </p:sp>
      <p:cxnSp>
        <p:nvCxnSpPr>
          <p:cNvPr id="4" name="直線矢印コネクタ 3"/>
          <p:cNvCxnSpPr/>
          <p:nvPr/>
        </p:nvCxnSpPr>
        <p:spPr bwMode="auto">
          <a:xfrm>
            <a:off x="3440686" y="3384102"/>
            <a:ext cx="10886" cy="587828"/>
          </a:xfrm>
          <a:prstGeom prst="straightConnector1">
            <a:avLst/>
          </a:prstGeom>
          <a:ln>
            <a:headEnd type="none" w="sm" len="sm"/>
            <a:tailEnd type="arrow"/>
          </a:ln>
          <a:ex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9972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0" descr="DSC0515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0" t="28095" r="20596" b="14028"/>
          <a:stretch/>
        </p:blipFill>
        <p:spPr bwMode="auto">
          <a:xfrm>
            <a:off x="1540329" y="1845807"/>
            <a:ext cx="5611586" cy="4376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 Box 11"/>
          <p:cNvSpPr txBox="1">
            <a:spLocks noChangeArrowheads="1"/>
          </p:cNvSpPr>
          <p:nvPr/>
        </p:nvSpPr>
        <p:spPr bwMode="auto">
          <a:xfrm>
            <a:off x="3327253" y="546099"/>
            <a:ext cx="203773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9pPr>
          </a:lstStyle>
          <a:p>
            <a:pPr eaLnBrk="1" hangingPunct="1"/>
            <a:r>
              <a:rPr lang="ja-JP" altLang="en-US" sz="3600" b="1" dirty="0">
                <a:solidFill>
                  <a:schemeClr val="bg1"/>
                </a:solidFill>
              </a:rPr>
              <a:t>下歯肉癌</a:t>
            </a:r>
          </a:p>
        </p:txBody>
      </p:sp>
      <p:cxnSp>
        <p:nvCxnSpPr>
          <p:cNvPr id="4" name="直線矢印コネクタ 3"/>
          <p:cNvCxnSpPr/>
          <p:nvPr/>
        </p:nvCxnSpPr>
        <p:spPr bwMode="auto">
          <a:xfrm>
            <a:off x="4703428" y="4167873"/>
            <a:ext cx="10886" cy="587828"/>
          </a:xfrm>
          <a:prstGeom prst="straightConnector1">
            <a:avLst/>
          </a:prstGeom>
          <a:ln>
            <a:headEnd type="none" w="sm" len="sm"/>
            <a:tailEnd type="arrow"/>
          </a:ln>
          <a:ex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2836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4" descr="DSC0137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51" t="24334" r="8943" b="30772"/>
          <a:stretch/>
        </p:blipFill>
        <p:spPr bwMode="auto">
          <a:xfrm>
            <a:off x="2122715" y="2133599"/>
            <a:ext cx="4800600" cy="4321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 Box 15"/>
          <p:cNvSpPr txBox="1">
            <a:spLocks noChangeArrowheads="1"/>
          </p:cNvSpPr>
          <p:nvPr/>
        </p:nvSpPr>
        <p:spPr bwMode="auto">
          <a:xfrm>
            <a:off x="3277054" y="863600"/>
            <a:ext cx="203773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9pPr>
          </a:lstStyle>
          <a:p>
            <a:pPr eaLnBrk="1" hangingPunct="1"/>
            <a:r>
              <a:rPr lang="ja-JP" altLang="en-US" sz="3600" b="1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硬口蓋癌</a:t>
            </a:r>
          </a:p>
        </p:txBody>
      </p:sp>
      <p:cxnSp>
        <p:nvCxnSpPr>
          <p:cNvPr id="4" name="直線矢印コネクタ 3"/>
          <p:cNvCxnSpPr/>
          <p:nvPr/>
        </p:nvCxnSpPr>
        <p:spPr bwMode="auto">
          <a:xfrm>
            <a:off x="4296721" y="3873959"/>
            <a:ext cx="10886" cy="587828"/>
          </a:xfrm>
          <a:prstGeom prst="straightConnector1">
            <a:avLst/>
          </a:prstGeom>
          <a:ln>
            <a:headEnd type="none" w="sm" len="sm"/>
            <a:tailEnd type="arrow"/>
          </a:ln>
          <a:ex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2805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6" descr="DSC02011術前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14" t="17778" r="25357" b="23016"/>
          <a:stretch/>
        </p:blipFill>
        <p:spPr bwMode="auto">
          <a:xfrm>
            <a:off x="1838779" y="2231571"/>
            <a:ext cx="4812393" cy="4060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 Box 17"/>
          <p:cNvSpPr txBox="1">
            <a:spLocks noChangeArrowheads="1"/>
          </p:cNvSpPr>
          <p:nvPr/>
        </p:nvSpPr>
        <p:spPr bwMode="auto">
          <a:xfrm>
            <a:off x="3226106" y="896703"/>
            <a:ext cx="203773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9pPr>
          </a:lstStyle>
          <a:p>
            <a:pPr eaLnBrk="1" hangingPunct="1"/>
            <a:r>
              <a:rPr lang="ja-JP" altLang="en-US" sz="3600" b="1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口腔底癌</a:t>
            </a:r>
          </a:p>
        </p:txBody>
      </p:sp>
      <p:cxnSp>
        <p:nvCxnSpPr>
          <p:cNvPr id="4" name="直線矢印コネクタ 3"/>
          <p:cNvCxnSpPr/>
          <p:nvPr/>
        </p:nvCxnSpPr>
        <p:spPr bwMode="auto">
          <a:xfrm>
            <a:off x="4355086" y="3426289"/>
            <a:ext cx="10886" cy="587828"/>
          </a:xfrm>
          <a:prstGeom prst="straightConnector1">
            <a:avLst/>
          </a:prstGeom>
          <a:ln>
            <a:headEnd type="none" w="sm" len="sm"/>
            <a:tailEnd type="arrow"/>
          </a:ln>
          <a:ex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3129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9" descr="DSC05013術前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59" t="17157" r="23863" b="25821"/>
          <a:stretch/>
        </p:blipFill>
        <p:spPr bwMode="auto">
          <a:xfrm>
            <a:off x="2307090" y="2231573"/>
            <a:ext cx="4398509" cy="3864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 Box 10"/>
          <p:cNvSpPr txBox="1">
            <a:spLocks noChangeArrowheads="1"/>
          </p:cNvSpPr>
          <p:nvPr/>
        </p:nvSpPr>
        <p:spPr bwMode="auto">
          <a:xfrm>
            <a:off x="3396570" y="1142320"/>
            <a:ext cx="203773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Osaka" charset="-128"/>
              </a:defRPr>
            </a:lvl9pPr>
          </a:lstStyle>
          <a:p>
            <a:pPr eaLnBrk="1" hangingPunct="1"/>
            <a:r>
              <a:rPr lang="ja-JP" altLang="en-US" sz="3600" b="1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口腔底癌</a:t>
            </a:r>
          </a:p>
        </p:txBody>
      </p:sp>
      <p:cxnSp>
        <p:nvCxnSpPr>
          <p:cNvPr id="4" name="直線矢印コネクタ 3"/>
          <p:cNvCxnSpPr/>
          <p:nvPr/>
        </p:nvCxnSpPr>
        <p:spPr bwMode="auto">
          <a:xfrm>
            <a:off x="4355086" y="3426289"/>
            <a:ext cx="10886" cy="587828"/>
          </a:xfrm>
          <a:prstGeom prst="straightConnector1">
            <a:avLst/>
          </a:prstGeom>
          <a:ln>
            <a:headEnd type="none" w="sm" len="sm"/>
            <a:tailEnd type="arrow"/>
          </a:ln>
          <a:ex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7725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070100"/>
            <a:ext cx="4114800" cy="410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2323523" y="647470"/>
            <a:ext cx="435407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中咽頭（扁桃）がん</a:t>
            </a:r>
            <a:endParaRPr lang="ja-JP" altLang="en-US" dirty="0">
              <a:solidFill>
                <a:schemeClr val="bg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cxnSp>
        <p:nvCxnSpPr>
          <p:cNvPr id="5" name="直線矢印コネクタ 4"/>
          <p:cNvCxnSpPr/>
          <p:nvPr/>
        </p:nvCxnSpPr>
        <p:spPr bwMode="auto">
          <a:xfrm>
            <a:off x="4990417" y="2142559"/>
            <a:ext cx="10886" cy="587828"/>
          </a:xfrm>
          <a:prstGeom prst="straightConnector1">
            <a:avLst/>
          </a:prstGeom>
          <a:ln>
            <a:headEnd type="none" w="sm" len="sm"/>
            <a:tailEnd type="arrow"/>
          </a:ln>
          <a:ex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3543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0" descr="O-0005632031-060804-121627-01-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72" t="18774" r="18756" b="18719"/>
          <a:stretch>
            <a:fillRect/>
          </a:stretch>
        </p:blipFill>
        <p:spPr bwMode="auto">
          <a:xfrm>
            <a:off x="2874515" y="447895"/>
            <a:ext cx="3048000" cy="2813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reeform 11"/>
          <p:cNvSpPr>
            <a:spLocks/>
          </p:cNvSpPr>
          <p:nvPr/>
        </p:nvSpPr>
        <p:spPr bwMode="auto">
          <a:xfrm>
            <a:off x="2798315" y="1108295"/>
            <a:ext cx="3200400" cy="1028700"/>
          </a:xfrm>
          <a:custGeom>
            <a:avLst/>
            <a:gdLst>
              <a:gd name="T0" fmla="*/ 2147483647 w 2016"/>
              <a:gd name="T1" fmla="*/ 2147483647 h 648"/>
              <a:gd name="T2" fmla="*/ 2147483647 w 2016"/>
              <a:gd name="T3" fmla="*/ 2147483647 h 648"/>
              <a:gd name="T4" fmla="*/ 2147483647 w 2016"/>
              <a:gd name="T5" fmla="*/ 2147483647 h 648"/>
              <a:gd name="T6" fmla="*/ 2147483647 w 2016"/>
              <a:gd name="T7" fmla="*/ 2147483647 h 648"/>
              <a:gd name="T8" fmla="*/ 2147483647 w 2016"/>
              <a:gd name="T9" fmla="*/ 2147483647 h 648"/>
              <a:gd name="T10" fmla="*/ 0 w 2016"/>
              <a:gd name="T11" fmla="*/ 2147483647 h 648"/>
              <a:gd name="T12" fmla="*/ 2147483647 w 2016"/>
              <a:gd name="T13" fmla="*/ 2147483647 h 648"/>
              <a:gd name="T14" fmla="*/ 2147483647 w 2016"/>
              <a:gd name="T15" fmla="*/ 2147483647 h 648"/>
              <a:gd name="T16" fmla="*/ 2147483647 w 2016"/>
              <a:gd name="T17" fmla="*/ 2147483647 h 648"/>
              <a:gd name="T18" fmla="*/ 2147483647 w 2016"/>
              <a:gd name="T19" fmla="*/ 2147483647 h 648"/>
              <a:gd name="T20" fmla="*/ 2147483647 w 2016"/>
              <a:gd name="T21" fmla="*/ 2147483647 h 648"/>
              <a:gd name="T22" fmla="*/ 2147483647 w 2016"/>
              <a:gd name="T23" fmla="*/ 2147483647 h 648"/>
              <a:gd name="T24" fmla="*/ 2147483647 w 2016"/>
              <a:gd name="T25" fmla="*/ 2147483647 h 64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016"/>
              <a:gd name="T40" fmla="*/ 0 h 648"/>
              <a:gd name="T41" fmla="*/ 2016 w 2016"/>
              <a:gd name="T42" fmla="*/ 648 h 64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016" h="648">
                <a:moveTo>
                  <a:pt x="912" y="112"/>
                </a:moveTo>
                <a:cubicBezTo>
                  <a:pt x="816" y="128"/>
                  <a:pt x="696" y="168"/>
                  <a:pt x="624" y="208"/>
                </a:cubicBezTo>
                <a:cubicBezTo>
                  <a:pt x="552" y="248"/>
                  <a:pt x="520" y="296"/>
                  <a:pt x="480" y="352"/>
                </a:cubicBezTo>
                <a:cubicBezTo>
                  <a:pt x="440" y="408"/>
                  <a:pt x="432" y="496"/>
                  <a:pt x="384" y="544"/>
                </a:cubicBezTo>
                <a:cubicBezTo>
                  <a:pt x="336" y="592"/>
                  <a:pt x="256" y="648"/>
                  <a:pt x="192" y="640"/>
                </a:cubicBezTo>
                <a:cubicBezTo>
                  <a:pt x="128" y="632"/>
                  <a:pt x="0" y="568"/>
                  <a:pt x="0" y="496"/>
                </a:cubicBezTo>
                <a:cubicBezTo>
                  <a:pt x="0" y="424"/>
                  <a:pt x="32" y="288"/>
                  <a:pt x="192" y="208"/>
                </a:cubicBezTo>
                <a:cubicBezTo>
                  <a:pt x="352" y="128"/>
                  <a:pt x="680" y="32"/>
                  <a:pt x="960" y="16"/>
                </a:cubicBezTo>
                <a:cubicBezTo>
                  <a:pt x="1240" y="0"/>
                  <a:pt x="1728" y="32"/>
                  <a:pt x="1872" y="112"/>
                </a:cubicBezTo>
                <a:cubicBezTo>
                  <a:pt x="2016" y="192"/>
                  <a:pt x="1880" y="440"/>
                  <a:pt x="1824" y="496"/>
                </a:cubicBezTo>
                <a:cubicBezTo>
                  <a:pt x="1768" y="552"/>
                  <a:pt x="1640" y="512"/>
                  <a:pt x="1536" y="448"/>
                </a:cubicBezTo>
                <a:cubicBezTo>
                  <a:pt x="1432" y="384"/>
                  <a:pt x="1304" y="168"/>
                  <a:pt x="1200" y="112"/>
                </a:cubicBezTo>
                <a:cubicBezTo>
                  <a:pt x="1096" y="56"/>
                  <a:pt x="1008" y="96"/>
                  <a:pt x="912" y="112"/>
                </a:cubicBezTo>
                <a:close/>
              </a:path>
            </a:pathLst>
          </a:custGeom>
          <a:noFill/>
          <a:ln w="38100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kumimoji="1" lang="ja-JP" altLang="en-US" sz="1800" b="0" smtClean="0">
              <a:solidFill>
                <a:srgbClr val="000000"/>
              </a:solidFill>
              <a:latin typeface="Arial" pitchFamily="34" charset="0"/>
              <a:ea typeface="メイリオ" pitchFamily="50" charset="-128"/>
            </a:endParaRPr>
          </a:p>
        </p:txBody>
      </p:sp>
      <p:sp>
        <p:nvSpPr>
          <p:cNvPr id="10" name="Oval 11"/>
          <p:cNvSpPr>
            <a:spLocks noChangeArrowheads="1"/>
          </p:cNvSpPr>
          <p:nvPr/>
        </p:nvSpPr>
        <p:spPr bwMode="auto">
          <a:xfrm>
            <a:off x="3355528" y="1332133"/>
            <a:ext cx="1981200" cy="1371600"/>
          </a:xfrm>
          <a:prstGeom prst="ellipse">
            <a:avLst/>
          </a:prstGeom>
          <a:noFill/>
          <a:ln w="38100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メイリオ" pitchFamily="50" charset="-128"/>
            </a:endParaRPr>
          </a:p>
        </p:txBody>
      </p:sp>
      <p:sp>
        <p:nvSpPr>
          <p:cNvPr id="11" name="円形吹き出し 30"/>
          <p:cNvSpPr>
            <a:spLocks noChangeArrowheads="1"/>
          </p:cNvSpPr>
          <p:nvPr/>
        </p:nvSpPr>
        <p:spPr bwMode="auto">
          <a:xfrm>
            <a:off x="4641403" y="-239492"/>
            <a:ext cx="1295400" cy="865187"/>
          </a:xfrm>
          <a:prstGeom prst="wedgeEllipseCallout">
            <a:avLst>
              <a:gd name="adj1" fmla="val -39921"/>
              <a:gd name="adj2" fmla="val 101722"/>
            </a:avLst>
          </a:prstGeom>
          <a:solidFill>
            <a:srgbClr val="FFC000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丸ｺﾞｼｯｸM-PRO" pitchFamily="50" charset="-128"/>
                <a:ea typeface="HG丸ｺﾞｼｯｸM-PRO" pitchFamily="50" charset="-128"/>
              </a:rPr>
              <a:t>下咽頭</a:t>
            </a:r>
          </a:p>
        </p:txBody>
      </p:sp>
      <p:sp>
        <p:nvSpPr>
          <p:cNvPr id="12" name="円形吹き出し 30"/>
          <p:cNvSpPr>
            <a:spLocks noChangeArrowheads="1"/>
          </p:cNvSpPr>
          <p:nvPr/>
        </p:nvSpPr>
        <p:spPr bwMode="auto">
          <a:xfrm>
            <a:off x="2641153" y="2975195"/>
            <a:ext cx="1295400" cy="865188"/>
          </a:xfrm>
          <a:prstGeom prst="wedgeEllipseCallout">
            <a:avLst>
              <a:gd name="adj1" fmla="val 46250"/>
              <a:gd name="adj2" fmla="val -84949"/>
            </a:avLst>
          </a:prstGeom>
          <a:solidFill>
            <a:srgbClr val="92D050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丸ｺﾞｼｯｸM-PRO" pitchFamily="50" charset="-128"/>
                <a:ea typeface="HG丸ｺﾞｼｯｸM-PRO" pitchFamily="50" charset="-128"/>
              </a:rPr>
              <a:t>喉頭</a:t>
            </a:r>
          </a:p>
        </p:txBody>
      </p:sp>
      <p:sp>
        <p:nvSpPr>
          <p:cNvPr id="13" name="円形吹き出し 30"/>
          <p:cNvSpPr>
            <a:spLocks noChangeArrowheads="1"/>
          </p:cNvSpPr>
          <p:nvPr/>
        </p:nvSpPr>
        <p:spPr bwMode="auto">
          <a:xfrm>
            <a:off x="4498528" y="2832320"/>
            <a:ext cx="1295400" cy="865188"/>
          </a:xfrm>
          <a:prstGeom prst="wedgeEllipseCallout">
            <a:avLst>
              <a:gd name="adj1" fmla="val -57338"/>
              <a:gd name="adj2" fmla="val -149458"/>
            </a:avLst>
          </a:prstGeom>
          <a:solidFill>
            <a:srgbClr val="92D050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丸ｺﾞｼｯｸM-PRO" pitchFamily="50" charset="-128"/>
                <a:ea typeface="HG丸ｺﾞｼｯｸM-PRO" pitchFamily="50" charset="-128"/>
              </a:rPr>
              <a:t>声帯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701" y="3702187"/>
            <a:ext cx="2654596" cy="280265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1030"/>
          <p:cNvSpPr txBox="1">
            <a:spLocks noChangeArrowheads="1"/>
          </p:cNvSpPr>
          <p:nvPr/>
        </p:nvSpPr>
        <p:spPr bwMode="auto">
          <a:xfrm>
            <a:off x="2198834" y="6286384"/>
            <a:ext cx="2048329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kumimoji="1" lang="ja-JP" altLang="en-US" sz="2400" b="0" dirty="0">
                <a:solidFill>
                  <a:schemeClr val="accent3"/>
                </a:solidFill>
                <a:latin typeface="HG丸ｺﾞｼｯｸM-PRO"/>
                <a:ea typeface="HG丸ｺﾞｼｯｸM-PRO"/>
                <a:cs typeface="メイリオ" pitchFamily="50" charset="-128"/>
              </a:rPr>
              <a:t>喉頭</a:t>
            </a:r>
            <a:r>
              <a:rPr kumimoji="1" lang="ja-JP" altLang="en-US" sz="2400" b="0" dirty="0" smtClean="0">
                <a:solidFill>
                  <a:schemeClr val="accent3"/>
                </a:solidFill>
                <a:latin typeface="HG丸ｺﾞｼｯｸM-PRO"/>
                <a:ea typeface="HG丸ｺﾞｼｯｸM-PRO"/>
                <a:cs typeface="メイリオ" pitchFamily="50" charset="-128"/>
              </a:rPr>
              <a:t>癌</a:t>
            </a:r>
            <a:endParaRPr kumimoji="1" lang="ja-JP" altLang="en-US" sz="1800" b="0" dirty="0">
              <a:solidFill>
                <a:schemeClr val="accent3"/>
              </a:solidFill>
              <a:latin typeface="HG丸ｺﾞｼｯｸM-PRO"/>
              <a:ea typeface="HG丸ｺﾞｼｯｸM-PRO"/>
              <a:cs typeface="メイリオ" pitchFamily="50" charset="-128"/>
            </a:endParaRPr>
          </a:p>
        </p:txBody>
      </p:sp>
      <p:grpSp>
        <p:nvGrpSpPr>
          <p:cNvPr id="19" name="グループ化 20"/>
          <p:cNvGrpSpPr>
            <a:grpSpLocks/>
          </p:cNvGrpSpPr>
          <p:nvPr/>
        </p:nvGrpSpPr>
        <p:grpSpPr bwMode="auto">
          <a:xfrm>
            <a:off x="5040791" y="3735386"/>
            <a:ext cx="2786707" cy="2769459"/>
            <a:chOff x="2719388" y="2057400"/>
            <a:chExt cx="3609975" cy="3657600"/>
          </a:xfrm>
        </p:grpSpPr>
        <p:pic>
          <p:nvPicPr>
            <p:cNvPr id="20" name="Picture 10" descr="20050803_初診時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4638" y="2057400"/>
              <a:ext cx="3514725" cy="365760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Line 6"/>
            <p:cNvSpPr>
              <a:spLocks noChangeShapeType="1"/>
            </p:cNvSpPr>
            <p:nvPr/>
          </p:nvSpPr>
          <p:spPr bwMode="auto">
            <a:xfrm flipH="1" flipV="1">
              <a:off x="4308475" y="4298950"/>
              <a:ext cx="161925" cy="461963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kumimoji="1" lang="ja-JP" altLang="en-US" sz="1800" b="0" smtClean="0">
                <a:solidFill>
                  <a:schemeClr val="accent3"/>
                </a:solidFill>
                <a:latin typeface="Arial" pitchFamily="34" charset="0"/>
                <a:ea typeface="メイリオ" pitchFamily="50" charset="-128"/>
              </a:endParaRPr>
            </a:p>
          </p:txBody>
        </p:sp>
        <p:sp>
          <p:nvSpPr>
            <p:cNvPr id="22" name="Line 7"/>
            <p:cNvSpPr>
              <a:spLocks noChangeShapeType="1"/>
            </p:cNvSpPr>
            <p:nvPr/>
          </p:nvSpPr>
          <p:spPr bwMode="auto">
            <a:xfrm flipV="1">
              <a:off x="3276600" y="4324350"/>
              <a:ext cx="211138" cy="415925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kumimoji="1" lang="ja-JP" altLang="en-US" sz="1800" b="0" smtClean="0">
                <a:solidFill>
                  <a:schemeClr val="accent3"/>
                </a:solidFill>
                <a:latin typeface="Arial" pitchFamily="34" charset="0"/>
                <a:ea typeface="メイリオ" pitchFamily="50" charset="-128"/>
              </a:endParaRPr>
            </a:p>
          </p:txBody>
        </p:sp>
        <p:sp>
          <p:nvSpPr>
            <p:cNvPr id="23" name="Line 8"/>
            <p:cNvSpPr>
              <a:spLocks noChangeShapeType="1"/>
            </p:cNvSpPr>
            <p:nvPr/>
          </p:nvSpPr>
          <p:spPr bwMode="auto">
            <a:xfrm flipV="1">
              <a:off x="2825750" y="4070350"/>
              <a:ext cx="358775" cy="347663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kumimoji="1" lang="ja-JP" altLang="en-US" sz="1800" b="0" smtClean="0">
                <a:solidFill>
                  <a:schemeClr val="accent3"/>
                </a:solidFill>
                <a:latin typeface="Arial" pitchFamily="34" charset="0"/>
                <a:ea typeface="メイリオ" pitchFamily="50" charset="-128"/>
              </a:endParaRPr>
            </a:p>
          </p:txBody>
        </p:sp>
        <p:sp>
          <p:nvSpPr>
            <p:cNvPr id="24" name="Line 9"/>
            <p:cNvSpPr>
              <a:spLocks noChangeShapeType="1"/>
            </p:cNvSpPr>
            <p:nvPr/>
          </p:nvSpPr>
          <p:spPr bwMode="auto">
            <a:xfrm>
              <a:off x="2719388" y="3316288"/>
              <a:ext cx="417512" cy="155575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kumimoji="1" lang="ja-JP" altLang="en-US" sz="1800" b="0" smtClean="0">
                <a:solidFill>
                  <a:schemeClr val="accent3"/>
                </a:solidFill>
                <a:latin typeface="Arial" pitchFamily="34" charset="0"/>
                <a:ea typeface="メイリオ" pitchFamily="50" charset="-128"/>
              </a:endParaRPr>
            </a:p>
          </p:txBody>
        </p:sp>
        <p:sp>
          <p:nvSpPr>
            <p:cNvPr id="25" name="Line 11"/>
            <p:cNvSpPr>
              <a:spLocks noChangeShapeType="1"/>
            </p:cNvSpPr>
            <p:nvPr/>
          </p:nvSpPr>
          <p:spPr bwMode="auto">
            <a:xfrm flipV="1">
              <a:off x="3843338" y="4368800"/>
              <a:ext cx="39687" cy="461963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kumimoji="1" lang="ja-JP" altLang="en-US" sz="1800" b="0" smtClean="0">
                <a:solidFill>
                  <a:schemeClr val="accent3"/>
                </a:solidFill>
                <a:latin typeface="Arial" pitchFamily="34" charset="0"/>
                <a:ea typeface="メイリオ" pitchFamily="50" charset="-128"/>
              </a:endParaRPr>
            </a:p>
          </p:txBody>
        </p:sp>
        <p:sp>
          <p:nvSpPr>
            <p:cNvPr id="26" name="Line 12"/>
            <p:cNvSpPr>
              <a:spLocks noChangeShapeType="1"/>
            </p:cNvSpPr>
            <p:nvPr/>
          </p:nvSpPr>
          <p:spPr bwMode="auto">
            <a:xfrm>
              <a:off x="3248025" y="2938463"/>
              <a:ext cx="247650" cy="27305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kumimoji="1" lang="ja-JP" altLang="en-US" sz="1800" b="0" smtClean="0">
                <a:solidFill>
                  <a:schemeClr val="accent3"/>
                </a:solidFill>
                <a:latin typeface="Arial" pitchFamily="34" charset="0"/>
                <a:ea typeface="メイリオ" pitchFamily="50" charset="-128"/>
              </a:endParaRPr>
            </a:p>
          </p:txBody>
        </p:sp>
        <p:sp>
          <p:nvSpPr>
            <p:cNvPr id="27" name="Line 13"/>
            <p:cNvSpPr>
              <a:spLocks noChangeShapeType="1"/>
            </p:cNvSpPr>
            <p:nvPr/>
          </p:nvSpPr>
          <p:spPr bwMode="auto">
            <a:xfrm>
              <a:off x="3956050" y="2768600"/>
              <a:ext cx="41275" cy="354013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kumimoji="1" lang="ja-JP" altLang="en-US" sz="1800" b="0" smtClean="0">
                <a:solidFill>
                  <a:schemeClr val="accent3"/>
                </a:solidFill>
                <a:latin typeface="Arial" pitchFamily="34" charset="0"/>
                <a:ea typeface="メイリオ" pitchFamily="50" charset="-128"/>
              </a:endParaRPr>
            </a:p>
          </p:txBody>
        </p:sp>
        <p:sp>
          <p:nvSpPr>
            <p:cNvPr id="28" name="Line 14"/>
            <p:cNvSpPr>
              <a:spLocks noChangeShapeType="1"/>
            </p:cNvSpPr>
            <p:nvPr/>
          </p:nvSpPr>
          <p:spPr bwMode="auto">
            <a:xfrm flipH="1">
              <a:off x="4365625" y="2901950"/>
              <a:ext cx="84138" cy="346075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kumimoji="1" lang="ja-JP" altLang="en-US" sz="1800" b="0" smtClean="0">
                <a:solidFill>
                  <a:schemeClr val="accent3"/>
                </a:solidFill>
                <a:latin typeface="Arial" pitchFamily="34" charset="0"/>
                <a:ea typeface="メイリオ" pitchFamily="50" charset="-128"/>
              </a:endParaRPr>
            </a:p>
          </p:txBody>
        </p:sp>
        <p:sp>
          <p:nvSpPr>
            <p:cNvPr id="29" name="Line 15"/>
            <p:cNvSpPr>
              <a:spLocks noChangeShapeType="1"/>
            </p:cNvSpPr>
            <p:nvPr/>
          </p:nvSpPr>
          <p:spPr bwMode="auto">
            <a:xfrm flipH="1">
              <a:off x="4681538" y="3170238"/>
              <a:ext cx="217487" cy="309562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kumimoji="1" lang="ja-JP" altLang="en-US" sz="1800" b="0" smtClean="0">
                <a:solidFill>
                  <a:schemeClr val="accent3"/>
                </a:solidFill>
                <a:latin typeface="Arial" pitchFamily="34" charset="0"/>
                <a:ea typeface="メイリオ" pitchFamily="50" charset="-128"/>
              </a:endParaRPr>
            </a:p>
          </p:txBody>
        </p:sp>
      </p:grpSp>
      <p:sp>
        <p:nvSpPr>
          <p:cNvPr id="18" name="Text Box 1031"/>
          <p:cNvSpPr txBox="1">
            <a:spLocks noChangeArrowheads="1"/>
          </p:cNvSpPr>
          <p:nvPr/>
        </p:nvSpPr>
        <p:spPr bwMode="auto">
          <a:xfrm>
            <a:off x="5289103" y="6273864"/>
            <a:ext cx="2350609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ja-JP" altLang="en-US" sz="2400" b="0" dirty="0" smtClean="0">
                <a:solidFill>
                  <a:schemeClr val="accent3"/>
                </a:solidFill>
                <a:latin typeface="HG丸ｺﾞｼｯｸM-PRO" pitchFamily="50" charset="-128"/>
                <a:ea typeface="HG丸ｺﾞｼｯｸM-PRO" pitchFamily="50" charset="-128"/>
              </a:rPr>
              <a:t>下咽頭癌</a:t>
            </a:r>
            <a:endParaRPr lang="ja-JP" altLang="en-US" sz="2000" b="0" dirty="0" smtClean="0">
              <a:solidFill>
                <a:schemeClr val="accent3"/>
              </a:solidFill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30" name="タイトル 1"/>
          <p:cNvSpPr txBox="1">
            <a:spLocks/>
          </p:cNvSpPr>
          <p:nvPr/>
        </p:nvSpPr>
        <p:spPr>
          <a:xfrm>
            <a:off x="457201" y="274638"/>
            <a:ext cx="2384651" cy="672419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Osaka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Osaka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Osaka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Osaka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Osaka" charset="-128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Osaka" charset="-128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Osaka" charset="-128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Osaka" charset="-128"/>
              </a:defRPr>
            </a:lvl9pPr>
          </a:lstStyle>
          <a:p>
            <a:pPr eaLnBrk="1" hangingPunct="1"/>
            <a:r>
              <a:rPr lang="ja-JP" altLang="en-US" sz="3600" b="0" kern="0" dirty="0" smtClean="0">
                <a:solidFill>
                  <a:schemeClr val="accent3"/>
                </a:solidFill>
              </a:rPr>
              <a:t>咽頭がん</a:t>
            </a:r>
            <a:endParaRPr lang="en-US" altLang="ja-JP" sz="3600" b="0" kern="0" dirty="0" smtClean="0">
              <a:solidFill>
                <a:schemeClr val="accent3"/>
              </a:solidFill>
            </a:endParaRPr>
          </a:p>
          <a:p>
            <a:pPr eaLnBrk="1" hangingPunct="1"/>
            <a:r>
              <a:rPr lang="ja-JP" altLang="en-US" sz="3600" b="0" kern="0" dirty="0" smtClean="0">
                <a:solidFill>
                  <a:schemeClr val="accent3"/>
                </a:solidFill>
              </a:rPr>
              <a:t>喉頭がん</a:t>
            </a:r>
          </a:p>
        </p:txBody>
      </p:sp>
    </p:spTree>
    <p:extLst>
      <p:ext uri="{BB962C8B-B14F-4D97-AF65-F5344CB8AC3E}">
        <p14:creationId xmlns:p14="http://schemas.microsoft.com/office/powerpoint/2010/main" val="56703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905329" y="560527"/>
            <a:ext cx="738856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kumimoji="1" lang="ja-JP" altLang="en-US" sz="4000" smtClean="0">
                <a:solidFill>
                  <a:srgbClr val="FFFF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口腔～中咽頭の腫瘍を見つける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852942" y="1490802"/>
            <a:ext cx="677621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kumimoji="1" lang="ja-JP" altLang="en-US" sz="3200" dirty="0" smtClean="0">
                <a:solidFill>
                  <a:srgbClr val="FFFF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違和感、痛み、出血などがあったら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925967" y="2355989"/>
            <a:ext cx="348044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kumimoji="1" lang="ja-JP" altLang="en-US" sz="3200" smtClean="0">
                <a:solidFill>
                  <a:srgbClr val="FFFF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１．まず鏡を見る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924379" y="3364052"/>
            <a:ext cx="47163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kumimoji="1" lang="ja-JP" altLang="en-US" sz="3200" smtClean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粘膜の不整、隆起、潰瘍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924379" y="4372114"/>
            <a:ext cx="389241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kumimoji="1" lang="ja-JP" altLang="en-US" sz="3200" smtClean="0">
                <a:solidFill>
                  <a:srgbClr val="FFFF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２．指で触ってみる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924379" y="5380177"/>
            <a:ext cx="554029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kumimoji="1" lang="ja-JP" altLang="en-US" sz="3200" smtClean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硬いしこり（硬結）を触れる</a:t>
            </a:r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>
            <a:off x="2724604" y="2930664"/>
            <a:ext cx="0" cy="503238"/>
          </a:xfrm>
          <a:prstGeom prst="line">
            <a:avLst/>
          </a:prstGeom>
          <a:noFill/>
          <a:ln w="76200">
            <a:solidFill>
              <a:srgbClr val="00CC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2724604" y="4946789"/>
            <a:ext cx="0" cy="503238"/>
          </a:xfrm>
          <a:prstGeom prst="line">
            <a:avLst/>
          </a:prstGeom>
          <a:noFill/>
          <a:ln w="76200">
            <a:solidFill>
              <a:srgbClr val="00CC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48477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 animBg="1"/>
      <p:bldP spid="11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1108503" y="849452"/>
            <a:ext cx="738856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4000" b="1" dirty="0">
                <a:solidFill>
                  <a:srgbClr val="FFFF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喉頭～下咽頭の腫瘍を見つける</a:t>
            </a: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272016" y="2068652"/>
            <a:ext cx="595227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3200" b="1">
                <a:solidFill>
                  <a:srgbClr val="FFFF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違和感、痛み、血痰などの症状</a:t>
            </a:r>
          </a:p>
          <a:p>
            <a:r>
              <a:rPr lang="ja-JP" altLang="en-US" sz="3200" b="1">
                <a:solidFill>
                  <a:srgbClr val="FFFF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嚥下困難、嚥下時痛</a:t>
            </a:r>
          </a:p>
          <a:p>
            <a:r>
              <a:rPr lang="ja-JP" altLang="en-US" sz="3200" b="1">
                <a:solidFill>
                  <a:srgbClr val="FFFF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しわがれ声、くぐもった声</a:t>
            </a:r>
          </a:p>
        </p:txBody>
      </p:sp>
      <p:sp>
        <p:nvSpPr>
          <p:cNvPr id="4" name="Line 6"/>
          <p:cNvSpPr>
            <a:spLocks noChangeShapeType="1"/>
          </p:cNvSpPr>
          <p:nvPr/>
        </p:nvSpPr>
        <p:spPr bwMode="auto">
          <a:xfrm>
            <a:off x="3359578" y="3724414"/>
            <a:ext cx="0" cy="503238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624316" y="4445139"/>
            <a:ext cx="759695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3600" b="1">
                <a:solidFill>
                  <a:srgbClr val="FFFF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最寄の耳鼻咽喉科医の診察をうける</a:t>
            </a:r>
          </a:p>
        </p:txBody>
      </p:sp>
    </p:spTree>
    <p:extLst>
      <p:ext uri="{BB962C8B-B14F-4D97-AF65-F5344CB8AC3E}">
        <p14:creationId xmlns:p14="http://schemas.microsoft.com/office/powerpoint/2010/main" val="1674104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141288" y="131763"/>
            <a:ext cx="458746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ja-JP" altLang="en-US" b="1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＜</a:t>
            </a:r>
            <a:r>
              <a:rPr lang="ja-JP" altLang="en-US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本日</a:t>
            </a:r>
            <a:r>
              <a:rPr lang="ja-JP" altLang="en-US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の</a:t>
            </a:r>
            <a:r>
              <a:rPr lang="ja-JP" altLang="en-US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講演</a:t>
            </a:r>
            <a:r>
              <a:rPr lang="ja-JP" altLang="en-US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内容</a:t>
            </a:r>
            <a:r>
              <a:rPr lang="ja-JP" altLang="en-US" b="1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＞</a:t>
            </a:r>
            <a:endParaRPr lang="ja-JP" altLang="en-US" b="1" dirty="0">
              <a:solidFill>
                <a:schemeClr val="bg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467861" y="932854"/>
            <a:ext cx="8492389" cy="5693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dirty="0" smtClean="0">
                <a:solidFill>
                  <a:schemeClr val="accent6">
                    <a:lumMod val="50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１、口のがん、のどのがんについて</a:t>
            </a:r>
            <a:endParaRPr lang="en-US" altLang="ja-JP" dirty="0" smtClean="0">
              <a:solidFill>
                <a:schemeClr val="accent6">
                  <a:lumMod val="50000"/>
                </a:schemeClr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dirty="0">
                <a:solidFill>
                  <a:schemeClr val="accent6">
                    <a:lumMod val="50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</a:t>
            </a:r>
            <a:r>
              <a:rPr lang="ja-JP" altLang="en-US" sz="2800" dirty="0" smtClean="0">
                <a:solidFill>
                  <a:schemeClr val="accent6">
                    <a:lumMod val="50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</a:t>
            </a:r>
            <a:r>
              <a:rPr lang="ja-JP" altLang="en-US" sz="2800" dirty="0">
                <a:solidFill>
                  <a:schemeClr val="accent6">
                    <a:lumMod val="50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～</a:t>
            </a:r>
            <a:r>
              <a:rPr lang="ja-JP" altLang="en-US" sz="2800" dirty="0" smtClean="0">
                <a:solidFill>
                  <a:schemeClr val="accent6">
                    <a:lumMod val="50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がん診療における耳鼻咽喉科の守備範囲</a:t>
            </a:r>
            <a:r>
              <a:rPr lang="ja-JP" altLang="en-US" sz="2800" dirty="0">
                <a:solidFill>
                  <a:schemeClr val="accent6">
                    <a:lumMod val="50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～</a:t>
            </a:r>
            <a:endParaRPr lang="en-US" altLang="ja-JP" sz="2800" dirty="0" smtClean="0">
              <a:solidFill>
                <a:schemeClr val="accent6">
                  <a:lumMod val="50000"/>
                </a:schemeClr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ctr"/>
            <a:r>
              <a:rPr lang="ja-JP" altLang="en-US" sz="2800" dirty="0" smtClean="0">
                <a:solidFill>
                  <a:schemeClr val="accent6">
                    <a:lumMod val="50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頭頸部癌</a:t>
            </a:r>
            <a:r>
              <a:rPr lang="ja-JP" altLang="en-US" sz="2800" dirty="0">
                <a:solidFill>
                  <a:schemeClr val="accent6">
                    <a:lumMod val="50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とは</a:t>
            </a:r>
            <a:endParaRPr lang="en-US" altLang="ja-JP" sz="2800" dirty="0" smtClean="0">
              <a:solidFill>
                <a:schemeClr val="accent6">
                  <a:lumMod val="50000"/>
                </a:schemeClr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endParaRPr lang="en-US" altLang="ja-JP" dirty="0">
              <a:solidFill>
                <a:schemeClr val="accent6">
                  <a:lumMod val="50000"/>
                </a:schemeClr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dirty="0" smtClean="0">
                <a:solidFill>
                  <a:schemeClr val="accent6">
                    <a:lumMod val="50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２、こんな方は、要注意</a:t>
            </a:r>
            <a:endParaRPr lang="en-US" altLang="ja-JP" dirty="0" smtClean="0">
              <a:solidFill>
                <a:schemeClr val="accent6">
                  <a:lumMod val="50000"/>
                </a:schemeClr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ctr"/>
            <a:r>
              <a:rPr lang="ja-JP" altLang="en-US" dirty="0">
                <a:solidFill>
                  <a:schemeClr val="accent6">
                    <a:lumMod val="50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</a:t>
            </a:r>
            <a:r>
              <a:rPr lang="ja-JP" altLang="en-US" sz="2800" dirty="0">
                <a:solidFill>
                  <a:schemeClr val="accent6">
                    <a:lumMod val="50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～</a:t>
            </a:r>
            <a:r>
              <a:rPr lang="ja-JP" altLang="en-US" sz="2800" dirty="0" smtClean="0">
                <a:solidFill>
                  <a:schemeClr val="accent6">
                    <a:lumMod val="50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口のがん、のどのがんのリスクファクター～</a:t>
            </a:r>
            <a:endParaRPr lang="en-US" altLang="ja-JP" sz="2800" dirty="0">
              <a:solidFill>
                <a:schemeClr val="accent6">
                  <a:lumMod val="50000"/>
                </a:schemeClr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ctr"/>
            <a:endParaRPr lang="en-US" altLang="ja-JP" sz="2800" dirty="0" smtClean="0">
              <a:solidFill>
                <a:schemeClr val="accent6">
                  <a:lumMod val="50000"/>
                </a:schemeClr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dirty="0" smtClean="0">
                <a:solidFill>
                  <a:schemeClr val="accent6">
                    <a:lumMod val="50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３、実際見てみよう</a:t>
            </a:r>
            <a:endParaRPr lang="en-US" altLang="ja-JP" dirty="0" smtClean="0">
              <a:solidFill>
                <a:schemeClr val="accent6">
                  <a:lumMod val="50000"/>
                </a:schemeClr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sz="2800" dirty="0" smtClean="0">
                <a:solidFill>
                  <a:schemeClr val="accent6">
                    <a:lumMod val="50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</a:t>
            </a:r>
            <a:r>
              <a:rPr lang="ja-JP" altLang="en-US" sz="2800" dirty="0">
                <a:solidFill>
                  <a:schemeClr val="accent6">
                    <a:lumMod val="50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～</a:t>
            </a:r>
            <a:r>
              <a:rPr lang="ja-JP" altLang="en-US" sz="2800" dirty="0" smtClean="0">
                <a:solidFill>
                  <a:schemeClr val="accent6">
                    <a:lumMod val="50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口</a:t>
            </a:r>
            <a:r>
              <a:rPr lang="ja-JP" altLang="en-US" sz="2800" dirty="0">
                <a:solidFill>
                  <a:schemeClr val="accent6">
                    <a:lumMod val="50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のできものの</a:t>
            </a:r>
            <a:r>
              <a:rPr lang="ja-JP" altLang="en-US" sz="2800" dirty="0" smtClean="0">
                <a:solidFill>
                  <a:schemeClr val="accent6">
                    <a:lumMod val="50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写真</a:t>
            </a:r>
            <a:r>
              <a:rPr lang="ja-JP" altLang="en-US" sz="2800" dirty="0">
                <a:solidFill>
                  <a:schemeClr val="accent6">
                    <a:lumMod val="50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～</a:t>
            </a:r>
            <a:endParaRPr lang="en-US" altLang="ja-JP" sz="2800" dirty="0" smtClean="0">
              <a:solidFill>
                <a:schemeClr val="accent6">
                  <a:lumMod val="50000"/>
                </a:schemeClr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endParaRPr lang="en-US" altLang="ja-JP" sz="2800" dirty="0">
              <a:solidFill>
                <a:schemeClr val="bg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４、最新の治療法について　</a:t>
            </a:r>
            <a:r>
              <a:rPr lang="ja-JP" altLang="en-US" sz="280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</a:t>
            </a:r>
            <a:r>
              <a:rPr lang="ja-JP" altLang="en-US" sz="2800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</a:t>
            </a:r>
            <a:endParaRPr lang="en-US" altLang="ja-JP" sz="2800" dirty="0">
              <a:solidFill>
                <a:schemeClr val="bg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66611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0" y="381000"/>
            <a:ext cx="9396413" cy="762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Osaka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Osaka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Osaka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Osaka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Osaka" charset="-128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Osaka" charset="-128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Osaka" charset="-128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Osaka" charset="-128"/>
              </a:defRPr>
            </a:lvl9pPr>
          </a:lstStyle>
          <a:p>
            <a:r>
              <a:rPr lang="ja-JP" altLang="en-US" sz="3200" b="0" kern="0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喉頭、口腔、咽頭、頸部食道の解剖学的位置</a:t>
            </a:r>
            <a:endParaRPr lang="ja-JP" altLang="en-US" sz="3200" b="0" kern="0" dirty="0">
              <a:solidFill>
                <a:schemeClr val="bg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539750" y="5033280"/>
            <a:ext cx="8229600" cy="8382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ja-JP" altLang="en-US" sz="2400" b="1" kern="0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喉頭（黄色）は首の前方にあり、呼吸の通路となる。</a:t>
            </a:r>
          </a:p>
          <a:p>
            <a:r>
              <a:rPr lang="ja-JP" altLang="en-US" sz="2400" b="1" kern="0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下咽頭・食道（赤）は喉頭と脊柱の間にあり、食物の通路となる。</a:t>
            </a:r>
            <a:endParaRPr lang="ja-JP" altLang="en-US" sz="2400" b="1" kern="0" dirty="0">
              <a:solidFill>
                <a:schemeClr val="bg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pic>
        <p:nvPicPr>
          <p:cNvPr id="4" name="Picture 4" descr="larynx adult sagital text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14" y="1199603"/>
            <a:ext cx="3962400" cy="359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larynx adult sagital text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014" y="1190078"/>
            <a:ext cx="3810000" cy="355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096914" y="3834853"/>
            <a:ext cx="90601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喉頭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3230514" y="3804691"/>
            <a:ext cx="90601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脊柱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6951614" y="3409403"/>
            <a:ext cx="126669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2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下咽頭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7084964" y="4171403"/>
            <a:ext cx="162736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2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頸部食道</a:t>
            </a:r>
          </a:p>
        </p:txBody>
      </p:sp>
      <p:sp>
        <p:nvSpPr>
          <p:cNvPr id="11" name="Freeform 10"/>
          <p:cNvSpPr/>
          <p:nvPr/>
        </p:nvSpPr>
        <p:spPr bwMode="auto">
          <a:xfrm>
            <a:off x="6389860" y="1958913"/>
            <a:ext cx="561754" cy="1541869"/>
          </a:xfrm>
          <a:custGeom>
            <a:avLst/>
            <a:gdLst>
              <a:gd name="connsiteX0" fmla="*/ 52302 w 561754"/>
              <a:gd name="connsiteY0" fmla="*/ 496841 h 1541869"/>
              <a:gd name="connsiteX1" fmla="*/ 39239 w 561754"/>
              <a:gd name="connsiteY1" fmla="*/ 588281 h 1541869"/>
              <a:gd name="connsiteX2" fmla="*/ 26176 w 561754"/>
              <a:gd name="connsiteY2" fmla="*/ 640532 h 1541869"/>
              <a:gd name="connsiteX3" fmla="*/ 13114 w 561754"/>
              <a:gd name="connsiteY3" fmla="*/ 771161 h 1541869"/>
              <a:gd name="connsiteX4" fmla="*/ 13114 w 561754"/>
              <a:gd name="connsiteY4" fmla="*/ 1332863 h 1541869"/>
              <a:gd name="connsiteX5" fmla="*/ 26176 w 561754"/>
              <a:gd name="connsiteY5" fmla="*/ 1398178 h 1541869"/>
              <a:gd name="connsiteX6" fmla="*/ 78428 w 561754"/>
              <a:gd name="connsiteY6" fmla="*/ 1541869 h 1541869"/>
              <a:gd name="connsiteX7" fmla="*/ 156805 w 561754"/>
              <a:gd name="connsiteY7" fmla="*/ 1476555 h 1541869"/>
              <a:gd name="connsiteX8" fmla="*/ 248245 w 561754"/>
              <a:gd name="connsiteY8" fmla="*/ 1372052 h 1541869"/>
              <a:gd name="connsiteX9" fmla="*/ 339685 w 561754"/>
              <a:gd name="connsiteY9" fmla="*/ 1267549 h 1541869"/>
              <a:gd name="connsiteX10" fmla="*/ 535628 w 561754"/>
              <a:gd name="connsiteY10" fmla="*/ 1254486 h 1541869"/>
              <a:gd name="connsiteX11" fmla="*/ 548691 w 561754"/>
              <a:gd name="connsiteY11" fmla="*/ 1123858 h 1541869"/>
              <a:gd name="connsiteX12" fmla="*/ 561754 w 561754"/>
              <a:gd name="connsiteY12" fmla="*/ 1058543 h 1541869"/>
              <a:gd name="connsiteX13" fmla="*/ 548691 w 561754"/>
              <a:gd name="connsiteY13" fmla="*/ 627469 h 1541869"/>
              <a:gd name="connsiteX14" fmla="*/ 522565 w 561754"/>
              <a:gd name="connsiteY14" fmla="*/ 549092 h 1541869"/>
              <a:gd name="connsiteX15" fmla="*/ 509502 w 561754"/>
              <a:gd name="connsiteY15" fmla="*/ 509903 h 1541869"/>
              <a:gd name="connsiteX16" fmla="*/ 496439 w 561754"/>
              <a:gd name="connsiteY16" fmla="*/ 405401 h 1541869"/>
              <a:gd name="connsiteX17" fmla="*/ 457251 w 561754"/>
              <a:gd name="connsiteY17" fmla="*/ 300898 h 1541869"/>
              <a:gd name="connsiteX18" fmla="*/ 418062 w 561754"/>
              <a:gd name="connsiteY18" fmla="*/ 274772 h 1541869"/>
              <a:gd name="connsiteX19" fmla="*/ 352748 w 561754"/>
              <a:gd name="connsiteY19" fmla="*/ 209458 h 1541869"/>
              <a:gd name="connsiteX20" fmla="*/ 287434 w 561754"/>
              <a:gd name="connsiteY20" fmla="*/ 157206 h 1541869"/>
              <a:gd name="connsiteX21" fmla="*/ 209056 w 561754"/>
              <a:gd name="connsiteY21" fmla="*/ 91892 h 1541869"/>
              <a:gd name="connsiteX22" fmla="*/ 169868 w 561754"/>
              <a:gd name="connsiteY22" fmla="*/ 78829 h 1541869"/>
              <a:gd name="connsiteX23" fmla="*/ 130679 w 561754"/>
              <a:gd name="connsiteY23" fmla="*/ 52703 h 1541869"/>
              <a:gd name="connsiteX24" fmla="*/ 52302 w 561754"/>
              <a:gd name="connsiteY24" fmla="*/ 26578 h 1541869"/>
              <a:gd name="connsiteX25" fmla="*/ 13114 w 561754"/>
              <a:gd name="connsiteY25" fmla="*/ 452 h 1541869"/>
              <a:gd name="connsiteX26" fmla="*/ 51 w 561754"/>
              <a:gd name="connsiteY26" fmla="*/ 39641 h 1541869"/>
              <a:gd name="connsiteX27" fmla="*/ 13114 w 561754"/>
              <a:gd name="connsiteY27" fmla="*/ 170269 h 1541869"/>
              <a:gd name="connsiteX28" fmla="*/ 39239 w 561754"/>
              <a:gd name="connsiteY28" fmla="*/ 248646 h 1541869"/>
              <a:gd name="connsiteX29" fmla="*/ 52302 w 561754"/>
              <a:gd name="connsiteY29" fmla="*/ 496841 h 1541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61754" h="1541869">
                <a:moveTo>
                  <a:pt x="52302" y="496841"/>
                </a:moveTo>
                <a:cubicBezTo>
                  <a:pt x="52302" y="553447"/>
                  <a:pt x="44747" y="557988"/>
                  <a:pt x="39239" y="588281"/>
                </a:cubicBezTo>
                <a:cubicBezTo>
                  <a:pt x="36027" y="605944"/>
                  <a:pt x="28715" y="622759"/>
                  <a:pt x="26176" y="640532"/>
                </a:cubicBezTo>
                <a:cubicBezTo>
                  <a:pt x="19988" y="683852"/>
                  <a:pt x="17468" y="727618"/>
                  <a:pt x="13114" y="771161"/>
                </a:cubicBezTo>
                <a:cubicBezTo>
                  <a:pt x="652" y="1057789"/>
                  <a:pt x="-8772" y="1059280"/>
                  <a:pt x="13114" y="1332863"/>
                </a:cubicBezTo>
                <a:cubicBezTo>
                  <a:pt x="14885" y="1354995"/>
                  <a:pt x="23242" y="1376170"/>
                  <a:pt x="26176" y="1398178"/>
                </a:cubicBezTo>
                <a:cubicBezTo>
                  <a:pt x="45643" y="1544185"/>
                  <a:pt x="-3859" y="1514440"/>
                  <a:pt x="78428" y="1541869"/>
                </a:cubicBezTo>
                <a:cubicBezTo>
                  <a:pt x="113259" y="1518647"/>
                  <a:pt x="129728" y="1511368"/>
                  <a:pt x="156805" y="1476555"/>
                </a:cubicBezTo>
                <a:cubicBezTo>
                  <a:pt x="238868" y="1371046"/>
                  <a:pt x="172379" y="1422630"/>
                  <a:pt x="248245" y="1372052"/>
                </a:cubicBezTo>
                <a:cubicBezTo>
                  <a:pt x="260220" y="1354090"/>
                  <a:pt x="298863" y="1274353"/>
                  <a:pt x="339685" y="1267549"/>
                </a:cubicBezTo>
                <a:cubicBezTo>
                  <a:pt x="404254" y="1256787"/>
                  <a:pt x="470314" y="1258840"/>
                  <a:pt x="535628" y="1254486"/>
                </a:cubicBezTo>
                <a:cubicBezTo>
                  <a:pt x="539982" y="1210943"/>
                  <a:pt x="542907" y="1167234"/>
                  <a:pt x="548691" y="1123858"/>
                </a:cubicBezTo>
                <a:cubicBezTo>
                  <a:pt x="551625" y="1101850"/>
                  <a:pt x="561754" y="1080746"/>
                  <a:pt x="561754" y="1058543"/>
                </a:cubicBezTo>
                <a:cubicBezTo>
                  <a:pt x="561754" y="914786"/>
                  <a:pt x="559717" y="770803"/>
                  <a:pt x="548691" y="627469"/>
                </a:cubicBezTo>
                <a:cubicBezTo>
                  <a:pt x="546579" y="600011"/>
                  <a:pt x="531274" y="575218"/>
                  <a:pt x="522565" y="549092"/>
                </a:cubicBezTo>
                <a:lnTo>
                  <a:pt x="509502" y="509903"/>
                </a:lnTo>
                <a:cubicBezTo>
                  <a:pt x="505148" y="475069"/>
                  <a:pt x="501777" y="440098"/>
                  <a:pt x="496439" y="405401"/>
                </a:cubicBezTo>
                <a:cubicBezTo>
                  <a:pt x="489642" y="361220"/>
                  <a:pt x="489084" y="332731"/>
                  <a:pt x="457251" y="300898"/>
                </a:cubicBezTo>
                <a:cubicBezTo>
                  <a:pt x="446150" y="289797"/>
                  <a:pt x="431125" y="283481"/>
                  <a:pt x="418062" y="274772"/>
                </a:cubicBezTo>
                <a:cubicBezTo>
                  <a:pt x="348392" y="170266"/>
                  <a:pt x="439834" y="296544"/>
                  <a:pt x="352748" y="209458"/>
                </a:cubicBezTo>
                <a:cubicBezTo>
                  <a:pt x="293661" y="150371"/>
                  <a:pt x="363725" y="182637"/>
                  <a:pt x="287434" y="157206"/>
                </a:cubicBezTo>
                <a:cubicBezTo>
                  <a:pt x="258544" y="128317"/>
                  <a:pt x="245429" y="110079"/>
                  <a:pt x="209056" y="91892"/>
                </a:cubicBezTo>
                <a:cubicBezTo>
                  <a:pt x="196740" y="85734"/>
                  <a:pt x="182184" y="84987"/>
                  <a:pt x="169868" y="78829"/>
                </a:cubicBezTo>
                <a:cubicBezTo>
                  <a:pt x="155826" y="71808"/>
                  <a:pt x="145026" y="59079"/>
                  <a:pt x="130679" y="52703"/>
                </a:cubicBezTo>
                <a:cubicBezTo>
                  <a:pt x="105514" y="41519"/>
                  <a:pt x="52302" y="26578"/>
                  <a:pt x="52302" y="26578"/>
                </a:cubicBezTo>
                <a:cubicBezTo>
                  <a:pt x="39239" y="17869"/>
                  <a:pt x="28345" y="-3356"/>
                  <a:pt x="13114" y="452"/>
                </a:cubicBezTo>
                <a:cubicBezTo>
                  <a:pt x="-244" y="3792"/>
                  <a:pt x="51" y="25871"/>
                  <a:pt x="51" y="39641"/>
                </a:cubicBezTo>
                <a:cubicBezTo>
                  <a:pt x="51" y="83401"/>
                  <a:pt x="5050" y="127259"/>
                  <a:pt x="13114" y="170269"/>
                </a:cubicBezTo>
                <a:cubicBezTo>
                  <a:pt x="18189" y="197336"/>
                  <a:pt x="39239" y="248646"/>
                  <a:pt x="39239" y="248646"/>
                </a:cubicBezTo>
                <a:cubicBezTo>
                  <a:pt x="61608" y="382859"/>
                  <a:pt x="52302" y="440235"/>
                  <a:pt x="52302" y="496841"/>
                </a:cubicBezTo>
                <a:close/>
              </a:path>
            </a:pathLst>
          </a:cu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6406272" y="2115787"/>
            <a:ext cx="545342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中</a:t>
            </a:r>
            <a:endParaRPr lang="en-US" altLang="ja-JP" sz="280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咽</a:t>
            </a:r>
            <a:endParaRPr lang="en-US" altLang="ja-JP" sz="280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頭</a:t>
            </a:r>
            <a:endParaRPr lang="ja-JP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12" name="Freeform 11"/>
          <p:cNvSpPr/>
          <p:nvPr/>
        </p:nvSpPr>
        <p:spPr bwMode="auto">
          <a:xfrm>
            <a:off x="6425814" y="1541414"/>
            <a:ext cx="811006" cy="849086"/>
          </a:xfrm>
          <a:custGeom>
            <a:avLst/>
            <a:gdLst>
              <a:gd name="connsiteX0" fmla="*/ 1109 w 811006"/>
              <a:gd name="connsiteY0" fmla="*/ 431075 h 849086"/>
              <a:gd name="connsiteX1" fmla="*/ 66423 w 811006"/>
              <a:gd name="connsiteY1" fmla="*/ 470263 h 849086"/>
              <a:gd name="connsiteX2" fmla="*/ 144800 w 811006"/>
              <a:gd name="connsiteY2" fmla="*/ 483326 h 849086"/>
              <a:gd name="connsiteX3" fmla="*/ 197051 w 811006"/>
              <a:gd name="connsiteY3" fmla="*/ 496389 h 849086"/>
              <a:gd name="connsiteX4" fmla="*/ 275429 w 811006"/>
              <a:gd name="connsiteY4" fmla="*/ 561703 h 849086"/>
              <a:gd name="connsiteX5" fmla="*/ 353806 w 811006"/>
              <a:gd name="connsiteY5" fmla="*/ 613955 h 849086"/>
              <a:gd name="connsiteX6" fmla="*/ 392994 w 811006"/>
              <a:gd name="connsiteY6" fmla="*/ 640080 h 849086"/>
              <a:gd name="connsiteX7" fmla="*/ 445246 w 811006"/>
              <a:gd name="connsiteY7" fmla="*/ 718458 h 849086"/>
              <a:gd name="connsiteX8" fmla="*/ 471371 w 811006"/>
              <a:gd name="connsiteY8" fmla="*/ 757646 h 849086"/>
              <a:gd name="connsiteX9" fmla="*/ 510560 w 811006"/>
              <a:gd name="connsiteY9" fmla="*/ 836023 h 849086"/>
              <a:gd name="connsiteX10" fmla="*/ 549749 w 811006"/>
              <a:gd name="connsiteY10" fmla="*/ 849086 h 849086"/>
              <a:gd name="connsiteX11" fmla="*/ 654251 w 811006"/>
              <a:gd name="connsiteY11" fmla="*/ 836023 h 849086"/>
              <a:gd name="connsiteX12" fmla="*/ 693440 w 811006"/>
              <a:gd name="connsiteY12" fmla="*/ 809898 h 849086"/>
              <a:gd name="connsiteX13" fmla="*/ 719566 w 811006"/>
              <a:gd name="connsiteY13" fmla="*/ 731520 h 849086"/>
              <a:gd name="connsiteX14" fmla="*/ 758754 w 811006"/>
              <a:gd name="connsiteY14" fmla="*/ 653143 h 849086"/>
              <a:gd name="connsiteX15" fmla="*/ 784880 w 811006"/>
              <a:gd name="connsiteY15" fmla="*/ 613955 h 849086"/>
              <a:gd name="connsiteX16" fmla="*/ 811006 w 811006"/>
              <a:gd name="connsiteY16" fmla="*/ 483326 h 849086"/>
              <a:gd name="connsiteX17" fmla="*/ 797943 w 811006"/>
              <a:gd name="connsiteY17" fmla="*/ 195943 h 849086"/>
              <a:gd name="connsiteX18" fmla="*/ 732629 w 811006"/>
              <a:gd name="connsiteY18" fmla="*/ 143692 h 849086"/>
              <a:gd name="connsiteX19" fmla="*/ 693440 w 811006"/>
              <a:gd name="connsiteY19" fmla="*/ 117566 h 849086"/>
              <a:gd name="connsiteX20" fmla="*/ 654251 w 811006"/>
              <a:gd name="connsiteY20" fmla="*/ 104503 h 849086"/>
              <a:gd name="connsiteX21" fmla="*/ 575874 w 811006"/>
              <a:gd name="connsiteY21" fmla="*/ 65315 h 849086"/>
              <a:gd name="connsiteX22" fmla="*/ 536686 w 811006"/>
              <a:gd name="connsiteY22" fmla="*/ 39189 h 849086"/>
              <a:gd name="connsiteX23" fmla="*/ 379931 w 811006"/>
              <a:gd name="connsiteY23" fmla="*/ 0 h 849086"/>
              <a:gd name="connsiteX24" fmla="*/ 249303 w 811006"/>
              <a:gd name="connsiteY24" fmla="*/ 13063 h 849086"/>
              <a:gd name="connsiteX25" fmla="*/ 236240 w 811006"/>
              <a:gd name="connsiteY25" fmla="*/ 52252 h 849086"/>
              <a:gd name="connsiteX26" fmla="*/ 210114 w 811006"/>
              <a:gd name="connsiteY26" fmla="*/ 91440 h 849086"/>
              <a:gd name="connsiteX27" fmla="*/ 157863 w 811006"/>
              <a:gd name="connsiteY27" fmla="*/ 209006 h 849086"/>
              <a:gd name="connsiteX28" fmla="*/ 92549 w 811006"/>
              <a:gd name="connsiteY28" fmla="*/ 326572 h 849086"/>
              <a:gd name="connsiteX29" fmla="*/ 66423 w 811006"/>
              <a:gd name="connsiteY29" fmla="*/ 365760 h 849086"/>
              <a:gd name="connsiteX30" fmla="*/ 27234 w 811006"/>
              <a:gd name="connsiteY30" fmla="*/ 391886 h 849086"/>
              <a:gd name="connsiteX31" fmla="*/ 1109 w 811006"/>
              <a:gd name="connsiteY31" fmla="*/ 431075 h 849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11006" h="849086">
                <a:moveTo>
                  <a:pt x="1109" y="431075"/>
                </a:moveTo>
                <a:cubicBezTo>
                  <a:pt x="7640" y="444138"/>
                  <a:pt x="42562" y="461586"/>
                  <a:pt x="66423" y="470263"/>
                </a:cubicBezTo>
                <a:cubicBezTo>
                  <a:pt x="91314" y="479314"/>
                  <a:pt x="118828" y="478132"/>
                  <a:pt x="144800" y="483326"/>
                </a:cubicBezTo>
                <a:cubicBezTo>
                  <a:pt x="162404" y="486847"/>
                  <a:pt x="179634" y="492035"/>
                  <a:pt x="197051" y="496389"/>
                </a:cubicBezTo>
                <a:cubicBezTo>
                  <a:pt x="337082" y="589743"/>
                  <a:pt x="124566" y="444366"/>
                  <a:pt x="275429" y="561703"/>
                </a:cubicBezTo>
                <a:cubicBezTo>
                  <a:pt x="300214" y="580980"/>
                  <a:pt x="327680" y="596538"/>
                  <a:pt x="353806" y="613955"/>
                </a:cubicBezTo>
                <a:lnTo>
                  <a:pt x="392994" y="640080"/>
                </a:lnTo>
                <a:lnTo>
                  <a:pt x="445246" y="718458"/>
                </a:lnTo>
                <a:cubicBezTo>
                  <a:pt x="453954" y="731521"/>
                  <a:pt x="466406" y="742752"/>
                  <a:pt x="471371" y="757646"/>
                </a:cubicBezTo>
                <a:cubicBezTo>
                  <a:pt x="479976" y="783462"/>
                  <a:pt x="487539" y="817606"/>
                  <a:pt x="510560" y="836023"/>
                </a:cubicBezTo>
                <a:cubicBezTo>
                  <a:pt x="521312" y="844625"/>
                  <a:pt x="536686" y="844732"/>
                  <a:pt x="549749" y="849086"/>
                </a:cubicBezTo>
                <a:cubicBezTo>
                  <a:pt x="584583" y="844732"/>
                  <a:pt x="620383" y="845260"/>
                  <a:pt x="654251" y="836023"/>
                </a:cubicBezTo>
                <a:cubicBezTo>
                  <a:pt x="669397" y="831892"/>
                  <a:pt x="685119" y="823211"/>
                  <a:pt x="693440" y="809898"/>
                </a:cubicBezTo>
                <a:cubicBezTo>
                  <a:pt x="708036" y="786545"/>
                  <a:pt x="704290" y="754434"/>
                  <a:pt x="719566" y="731520"/>
                </a:cubicBezTo>
                <a:cubicBezTo>
                  <a:pt x="794442" y="619205"/>
                  <a:pt x="704667" y="761315"/>
                  <a:pt x="758754" y="653143"/>
                </a:cubicBezTo>
                <a:cubicBezTo>
                  <a:pt x="765775" y="639101"/>
                  <a:pt x="776171" y="627018"/>
                  <a:pt x="784880" y="613955"/>
                </a:cubicBezTo>
                <a:cubicBezTo>
                  <a:pt x="800967" y="565695"/>
                  <a:pt x="811006" y="543366"/>
                  <a:pt x="811006" y="483326"/>
                </a:cubicBezTo>
                <a:cubicBezTo>
                  <a:pt x="811006" y="387433"/>
                  <a:pt x="809368" y="291153"/>
                  <a:pt x="797943" y="195943"/>
                </a:cubicBezTo>
                <a:cubicBezTo>
                  <a:pt x="792321" y="149092"/>
                  <a:pt x="762029" y="158392"/>
                  <a:pt x="732629" y="143692"/>
                </a:cubicBezTo>
                <a:cubicBezTo>
                  <a:pt x="718587" y="136671"/>
                  <a:pt x="707482" y="124587"/>
                  <a:pt x="693440" y="117566"/>
                </a:cubicBezTo>
                <a:cubicBezTo>
                  <a:pt x="681124" y="111408"/>
                  <a:pt x="666567" y="110661"/>
                  <a:pt x="654251" y="104503"/>
                </a:cubicBezTo>
                <a:cubicBezTo>
                  <a:pt x="552960" y="53858"/>
                  <a:pt x="674378" y="98150"/>
                  <a:pt x="575874" y="65315"/>
                </a:cubicBezTo>
                <a:cubicBezTo>
                  <a:pt x="562811" y="56606"/>
                  <a:pt x="551032" y="45565"/>
                  <a:pt x="536686" y="39189"/>
                </a:cubicBezTo>
                <a:cubicBezTo>
                  <a:pt x="474584" y="11587"/>
                  <a:pt x="445654" y="10954"/>
                  <a:pt x="379931" y="0"/>
                </a:cubicBezTo>
                <a:cubicBezTo>
                  <a:pt x="336388" y="4354"/>
                  <a:pt x="290428" y="-1892"/>
                  <a:pt x="249303" y="13063"/>
                </a:cubicBezTo>
                <a:cubicBezTo>
                  <a:pt x="236362" y="17769"/>
                  <a:pt x="242398" y="39936"/>
                  <a:pt x="236240" y="52252"/>
                </a:cubicBezTo>
                <a:cubicBezTo>
                  <a:pt x="229219" y="66294"/>
                  <a:pt x="218823" y="78377"/>
                  <a:pt x="210114" y="91440"/>
                </a:cubicBezTo>
                <a:cubicBezTo>
                  <a:pt x="179025" y="184712"/>
                  <a:pt x="199265" y="146904"/>
                  <a:pt x="157863" y="209006"/>
                </a:cubicBezTo>
                <a:cubicBezTo>
                  <a:pt x="134871" y="277982"/>
                  <a:pt x="152437" y="236740"/>
                  <a:pt x="92549" y="326572"/>
                </a:cubicBezTo>
                <a:cubicBezTo>
                  <a:pt x="83840" y="339635"/>
                  <a:pt x="79486" y="357051"/>
                  <a:pt x="66423" y="365760"/>
                </a:cubicBezTo>
                <a:cubicBezTo>
                  <a:pt x="53360" y="374469"/>
                  <a:pt x="33419" y="377456"/>
                  <a:pt x="27234" y="391886"/>
                </a:cubicBezTo>
                <a:cubicBezTo>
                  <a:pt x="18658" y="411897"/>
                  <a:pt x="-5422" y="418012"/>
                  <a:pt x="1109" y="431075"/>
                </a:cubicBezTo>
                <a:close/>
              </a:path>
            </a:pathLst>
          </a:custGeom>
          <a:solidFill>
            <a:srgbClr val="00B0F0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10627" y="1741184"/>
            <a:ext cx="881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80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上咽</a:t>
            </a:r>
            <a:r>
              <a:rPr lang="ja-JP" altLang="en-US" sz="1800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頭</a:t>
            </a:r>
            <a:endParaRPr lang="en-US" sz="1800" dirty="0">
              <a:solidFill>
                <a:schemeClr val="bg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14" name="Freeform 13"/>
          <p:cNvSpPr/>
          <p:nvPr/>
        </p:nvSpPr>
        <p:spPr bwMode="auto">
          <a:xfrm>
            <a:off x="5264328" y="1854923"/>
            <a:ext cx="1188720" cy="1528354"/>
          </a:xfrm>
          <a:custGeom>
            <a:avLst/>
            <a:gdLst>
              <a:gd name="connsiteX0" fmla="*/ 39189 w 1188720"/>
              <a:gd name="connsiteY0" fmla="*/ 222069 h 1528354"/>
              <a:gd name="connsiteX1" fmla="*/ 104503 w 1188720"/>
              <a:gd name="connsiteY1" fmla="*/ 182880 h 1528354"/>
              <a:gd name="connsiteX2" fmla="*/ 143692 w 1188720"/>
              <a:gd name="connsiteY2" fmla="*/ 156754 h 1528354"/>
              <a:gd name="connsiteX3" fmla="*/ 222069 w 1188720"/>
              <a:gd name="connsiteY3" fmla="*/ 130629 h 1528354"/>
              <a:gd name="connsiteX4" fmla="*/ 261257 w 1188720"/>
              <a:gd name="connsiteY4" fmla="*/ 104503 h 1528354"/>
              <a:gd name="connsiteX5" fmla="*/ 339635 w 1188720"/>
              <a:gd name="connsiteY5" fmla="*/ 78377 h 1528354"/>
              <a:gd name="connsiteX6" fmla="*/ 457200 w 1188720"/>
              <a:gd name="connsiteY6" fmla="*/ 26126 h 1528354"/>
              <a:gd name="connsiteX7" fmla="*/ 496389 w 1188720"/>
              <a:gd name="connsiteY7" fmla="*/ 13063 h 1528354"/>
              <a:gd name="connsiteX8" fmla="*/ 535577 w 1188720"/>
              <a:gd name="connsiteY8" fmla="*/ 0 h 1528354"/>
              <a:gd name="connsiteX9" fmla="*/ 822960 w 1188720"/>
              <a:gd name="connsiteY9" fmla="*/ 13063 h 1528354"/>
              <a:gd name="connsiteX10" fmla="*/ 901337 w 1188720"/>
              <a:gd name="connsiteY10" fmla="*/ 39189 h 1528354"/>
              <a:gd name="connsiteX11" fmla="*/ 940526 w 1188720"/>
              <a:gd name="connsiteY11" fmla="*/ 52251 h 1528354"/>
              <a:gd name="connsiteX12" fmla="*/ 1018903 w 1188720"/>
              <a:gd name="connsiteY12" fmla="*/ 91440 h 1528354"/>
              <a:gd name="connsiteX13" fmla="*/ 1058092 w 1188720"/>
              <a:gd name="connsiteY13" fmla="*/ 117566 h 1528354"/>
              <a:gd name="connsiteX14" fmla="*/ 1136469 w 1188720"/>
              <a:gd name="connsiteY14" fmla="*/ 143691 h 1528354"/>
              <a:gd name="connsiteX15" fmla="*/ 1162595 w 1188720"/>
              <a:gd name="connsiteY15" fmla="*/ 222069 h 1528354"/>
              <a:gd name="connsiteX16" fmla="*/ 1188720 w 1188720"/>
              <a:gd name="connsiteY16" fmla="*/ 666206 h 1528354"/>
              <a:gd name="connsiteX17" fmla="*/ 1175657 w 1188720"/>
              <a:gd name="connsiteY17" fmla="*/ 783771 h 1528354"/>
              <a:gd name="connsiteX18" fmla="*/ 1149532 w 1188720"/>
              <a:gd name="connsiteY18" fmla="*/ 862149 h 1528354"/>
              <a:gd name="connsiteX19" fmla="*/ 1136469 w 1188720"/>
              <a:gd name="connsiteY19" fmla="*/ 901337 h 1528354"/>
              <a:gd name="connsiteX20" fmla="*/ 1123406 w 1188720"/>
              <a:gd name="connsiteY20" fmla="*/ 1319349 h 1528354"/>
              <a:gd name="connsiteX21" fmla="*/ 1097280 w 1188720"/>
              <a:gd name="connsiteY21" fmla="*/ 1528354 h 1528354"/>
              <a:gd name="connsiteX22" fmla="*/ 1031966 w 1188720"/>
              <a:gd name="connsiteY22" fmla="*/ 1463040 h 1528354"/>
              <a:gd name="connsiteX23" fmla="*/ 992777 w 1188720"/>
              <a:gd name="connsiteY23" fmla="*/ 1436914 h 1528354"/>
              <a:gd name="connsiteX24" fmla="*/ 953589 w 1188720"/>
              <a:gd name="connsiteY24" fmla="*/ 1397726 h 1528354"/>
              <a:gd name="connsiteX25" fmla="*/ 796835 w 1188720"/>
              <a:gd name="connsiteY25" fmla="*/ 1358537 h 1528354"/>
              <a:gd name="connsiteX26" fmla="*/ 757646 w 1188720"/>
              <a:gd name="connsiteY26" fmla="*/ 1345474 h 1528354"/>
              <a:gd name="connsiteX27" fmla="*/ 666206 w 1188720"/>
              <a:gd name="connsiteY27" fmla="*/ 1332411 h 1528354"/>
              <a:gd name="connsiteX28" fmla="*/ 587829 w 1188720"/>
              <a:gd name="connsiteY28" fmla="*/ 1319349 h 1528354"/>
              <a:gd name="connsiteX29" fmla="*/ 509452 w 1188720"/>
              <a:gd name="connsiteY29" fmla="*/ 1280160 h 1528354"/>
              <a:gd name="connsiteX30" fmla="*/ 470263 w 1188720"/>
              <a:gd name="connsiteY30" fmla="*/ 1267097 h 1528354"/>
              <a:gd name="connsiteX31" fmla="*/ 431075 w 1188720"/>
              <a:gd name="connsiteY31" fmla="*/ 1227909 h 1528354"/>
              <a:gd name="connsiteX32" fmla="*/ 418012 w 1188720"/>
              <a:gd name="connsiteY32" fmla="*/ 1188720 h 1528354"/>
              <a:gd name="connsiteX33" fmla="*/ 365760 w 1188720"/>
              <a:gd name="connsiteY33" fmla="*/ 1071154 h 1528354"/>
              <a:gd name="connsiteX34" fmla="*/ 352697 w 1188720"/>
              <a:gd name="connsiteY34" fmla="*/ 1031966 h 1528354"/>
              <a:gd name="connsiteX35" fmla="*/ 339635 w 1188720"/>
              <a:gd name="connsiteY35" fmla="*/ 992777 h 1528354"/>
              <a:gd name="connsiteX36" fmla="*/ 222069 w 1188720"/>
              <a:gd name="connsiteY36" fmla="*/ 927463 h 1528354"/>
              <a:gd name="connsiteX37" fmla="*/ 143692 w 1188720"/>
              <a:gd name="connsiteY37" fmla="*/ 914400 h 1528354"/>
              <a:gd name="connsiteX38" fmla="*/ 130629 w 1188720"/>
              <a:gd name="connsiteY38" fmla="*/ 875211 h 1528354"/>
              <a:gd name="connsiteX39" fmla="*/ 91440 w 1188720"/>
              <a:gd name="connsiteY39" fmla="*/ 796834 h 1528354"/>
              <a:gd name="connsiteX40" fmla="*/ 65315 w 1188720"/>
              <a:gd name="connsiteY40" fmla="*/ 613954 h 1528354"/>
              <a:gd name="connsiteX41" fmla="*/ 52252 w 1188720"/>
              <a:gd name="connsiteY41" fmla="*/ 483326 h 1528354"/>
              <a:gd name="connsiteX42" fmla="*/ 39189 w 1188720"/>
              <a:gd name="connsiteY42" fmla="*/ 444137 h 1528354"/>
              <a:gd name="connsiteX43" fmla="*/ 26126 w 1188720"/>
              <a:gd name="connsiteY43" fmla="*/ 365760 h 1528354"/>
              <a:gd name="connsiteX44" fmla="*/ 13063 w 1188720"/>
              <a:gd name="connsiteY44" fmla="*/ 300446 h 1528354"/>
              <a:gd name="connsiteX45" fmla="*/ 0 w 1188720"/>
              <a:gd name="connsiteY45" fmla="*/ 261257 h 1528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88720" h="1528354">
                <a:moveTo>
                  <a:pt x="39189" y="222069"/>
                </a:moveTo>
                <a:cubicBezTo>
                  <a:pt x="60960" y="209006"/>
                  <a:pt x="82973" y="196337"/>
                  <a:pt x="104503" y="182880"/>
                </a:cubicBezTo>
                <a:cubicBezTo>
                  <a:pt x="117816" y="174559"/>
                  <a:pt x="129345" y="163130"/>
                  <a:pt x="143692" y="156754"/>
                </a:cubicBezTo>
                <a:cubicBezTo>
                  <a:pt x="168857" y="145570"/>
                  <a:pt x="222069" y="130629"/>
                  <a:pt x="222069" y="130629"/>
                </a:cubicBezTo>
                <a:cubicBezTo>
                  <a:pt x="235132" y="121920"/>
                  <a:pt x="246911" y="110879"/>
                  <a:pt x="261257" y="104503"/>
                </a:cubicBezTo>
                <a:cubicBezTo>
                  <a:pt x="286423" y="93318"/>
                  <a:pt x="339635" y="78377"/>
                  <a:pt x="339635" y="78377"/>
                </a:cubicBezTo>
                <a:cubicBezTo>
                  <a:pt x="401737" y="36975"/>
                  <a:pt x="363928" y="57216"/>
                  <a:pt x="457200" y="26126"/>
                </a:cubicBezTo>
                <a:lnTo>
                  <a:pt x="496389" y="13063"/>
                </a:lnTo>
                <a:lnTo>
                  <a:pt x="535577" y="0"/>
                </a:lnTo>
                <a:cubicBezTo>
                  <a:pt x="631371" y="4354"/>
                  <a:pt x="727612" y="2847"/>
                  <a:pt x="822960" y="13063"/>
                </a:cubicBezTo>
                <a:cubicBezTo>
                  <a:pt x="850342" y="15997"/>
                  <a:pt x="875211" y="30481"/>
                  <a:pt x="901337" y="39189"/>
                </a:cubicBezTo>
                <a:lnTo>
                  <a:pt x="940526" y="52251"/>
                </a:lnTo>
                <a:cubicBezTo>
                  <a:pt x="1052838" y="127126"/>
                  <a:pt x="910737" y="37357"/>
                  <a:pt x="1018903" y="91440"/>
                </a:cubicBezTo>
                <a:cubicBezTo>
                  <a:pt x="1032945" y="98461"/>
                  <a:pt x="1043745" y="111190"/>
                  <a:pt x="1058092" y="117566"/>
                </a:cubicBezTo>
                <a:cubicBezTo>
                  <a:pt x="1083257" y="128750"/>
                  <a:pt x="1136469" y="143691"/>
                  <a:pt x="1136469" y="143691"/>
                </a:cubicBezTo>
                <a:cubicBezTo>
                  <a:pt x="1145178" y="169817"/>
                  <a:pt x="1161576" y="194549"/>
                  <a:pt x="1162595" y="222069"/>
                </a:cubicBezTo>
                <a:cubicBezTo>
                  <a:pt x="1176796" y="605534"/>
                  <a:pt x="1159019" y="458302"/>
                  <a:pt x="1188720" y="666206"/>
                </a:cubicBezTo>
                <a:cubicBezTo>
                  <a:pt x="1184366" y="705394"/>
                  <a:pt x="1183390" y="745107"/>
                  <a:pt x="1175657" y="783771"/>
                </a:cubicBezTo>
                <a:cubicBezTo>
                  <a:pt x="1170256" y="810775"/>
                  <a:pt x="1158240" y="836023"/>
                  <a:pt x="1149532" y="862149"/>
                </a:cubicBezTo>
                <a:lnTo>
                  <a:pt x="1136469" y="901337"/>
                </a:lnTo>
                <a:cubicBezTo>
                  <a:pt x="1132115" y="1040674"/>
                  <a:pt x="1130198" y="1180109"/>
                  <a:pt x="1123406" y="1319349"/>
                </a:cubicBezTo>
                <a:cubicBezTo>
                  <a:pt x="1120967" y="1369346"/>
                  <a:pt x="1104968" y="1474538"/>
                  <a:pt x="1097280" y="1528354"/>
                </a:cubicBezTo>
                <a:cubicBezTo>
                  <a:pt x="992780" y="1458688"/>
                  <a:pt x="1119051" y="1550125"/>
                  <a:pt x="1031966" y="1463040"/>
                </a:cubicBezTo>
                <a:cubicBezTo>
                  <a:pt x="1020865" y="1451939"/>
                  <a:pt x="1004838" y="1446965"/>
                  <a:pt x="992777" y="1436914"/>
                </a:cubicBezTo>
                <a:cubicBezTo>
                  <a:pt x="978585" y="1425088"/>
                  <a:pt x="969738" y="1406697"/>
                  <a:pt x="953589" y="1397726"/>
                </a:cubicBezTo>
                <a:cubicBezTo>
                  <a:pt x="900797" y="1368397"/>
                  <a:pt x="853603" y="1371152"/>
                  <a:pt x="796835" y="1358537"/>
                </a:cubicBezTo>
                <a:cubicBezTo>
                  <a:pt x="783393" y="1355550"/>
                  <a:pt x="771148" y="1348174"/>
                  <a:pt x="757646" y="1345474"/>
                </a:cubicBezTo>
                <a:cubicBezTo>
                  <a:pt x="727454" y="1339436"/>
                  <a:pt x="696637" y="1337093"/>
                  <a:pt x="666206" y="1332411"/>
                </a:cubicBezTo>
                <a:cubicBezTo>
                  <a:pt x="640028" y="1328384"/>
                  <a:pt x="613955" y="1323703"/>
                  <a:pt x="587829" y="1319349"/>
                </a:cubicBezTo>
                <a:cubicBezTo>
                  <a:pt x="489326" y="1286515"/>
                  <a:pt x="610743" y="1330806"/>
                  <a:pt x="509452" y="1280160"/>
                </a:cubicBezTo>
                <a:cubicBezTo>
                  <a:pt x="497136" y="1274002"/>
                  <a:pt x="483326" y="1271451"/>
                  <a:pt x="470263" y="1267097"/>
                </a:cubicBezTo>
                <a:cubicBezTo>
                  <a:pt x="457200" y="1254034"/>
                  <a:pt x="441322" y="1243280"/>
                  <a:pt x="431075" y="1227909"/>
                </a:cubicBezTo>
                <a:cubicBezTo>
                  <a:pt x="423437" y="1216452"/>
                  <a:pt x="424170" y="1201036"/>
                  <a:pt x="418012" y="1188720"/>
                </a:cubicBezTo>
                <a:cubicBezTo>
                  <a:pt x="355908" y="1064512"/>
                  <a:pt x="433164" y="1273364"/>
                  <a:pt x="365760" y="1071154"/>
                </a:cubicBezTo>
                <a:lnTo>
                  <a:pt x="352697" y="1031966"/>
                </a:lnTo>
                <a:cubicBezTo>
                  <a:pt x="348343" y="1018903"/>
                  <a:pt x="351092" y="1000415"/>
                  <a:pt x="339635" y="992777"/>
                </a:cubicBezTo>
                <a:cubicBezTo>
                  <a:pt x="289126" y="959105"/>
                  <a:pt x="273800" y="938959"/>
                  <a:pt x="222069" y="927463"/>
                </a:cubicBezTo>
                <a:cubicBezTo>
                  <a:pt x="196214" y="921717"/>
                  <a:pt x="169818" y="918754"/>
                  <a:pt x="143692" y="914400"/>
                </a:cubicBezTo>
                <a:cubicBezTo>
                  <a:pt x="139338" y="901337"/>
                  <a:pt x="136787" y="887527"/>
                  <a:pt x="130629" y="875211"/>
                </a:cubicBezTo>
                <a:cubicBezTo>
                  <a:pt x="98700" y="811355"/>
                  <a:pt x="107858" y="862504"/>
                  <a:pt x="91440" y="796834"/>
                </a:cubicBezTo>
                <a:cubicBezTo>
                  <a:pt x="75218" y="731948"/>
                  <a:pt x="72705" y="684163"/>
                  <a:pt x="65315" y="613954"/>
                </a:cubicBezTo>
                <a:cubicBezTo>
                  <a:pt x="60734" y="570435"/>
                  <a:pt x="58906" y="526577"/>
                  <a:pt x="52252" y="483326"/>
                </a:cubicBezTo>
                <a:cubicBezTo>
                  <a:pt x="50158" y="469717"/>
                  <a:pt x="42176" y="457579"/>
                  <a:pt x="39189" y="444137"/>
                </a:cubicBezTo>
                <a:cubicBezTo>
                  <a:pt x="33443" y="418282"/>
                  <a:pt x="30864" y="391819"/>
                  <a:pt x="26126" y="365760"/>
                </a:cubicBezTo>
                <a:cubicBezTo>
                  <a:pt x="22154" y="343916"/>
                  <a:pt x="18448" y="321986"/>
                  <a:pt x="13063" y="300446"/>
                </a:cubicBezTo>
                <a:cubicBezTo>
                  <a:pt x="9723" y="287088"/>
                  <a:pt x="0" y="261257"/>
                  <a:pt x="0" y="261257"/>
                </a:cubicBezTo>
              </a:path>
            </a:pathLst>
          </a:custGeom>
          <a:solidFill>
            <a:srgbClr val="FFC000"/>
          </a:solidFill>
          <a:ln>
            <a:headEnd type="none" w="sm" len="sm"/>
            <a:tailEnd type="none" w="sm" len="sm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519797" y="2229628"/>
            <a:ext cx="9060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口腔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0870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1885949" y="256819"/>
            <a:ext cx="53816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 smtClean="0">
                <a:solidFill>
                  <a:srgbClr val="FFFF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頭頸部癌の新しい治療法</a:t>
            </a:r>
            <a:endParaRPr lang="ja-JP" altLang="en-US" dirty="0">
              <a:solidFill>
                <a:srgbClr val="FFFF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428625" y="1007925"/>
            <a:ext cx="809625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dirty="0">
                <a:solidFill>
                  <a:schemeClr val="bg1"/>
                </a:solidFill>
              </a:rPr>
              <a:t>１</a:t>
            </a:r>
            <a:r>
              <a:rPr kumimoji="1" lang="ja-JP" altLang="en-US" sz="3200" dirty="0" smtClean="0">
                <a:solidFill>
                  <a:schemeClr val="bg1"/>
                </a:solidFill>
              </a:rPr>
              <a:t>、手術治療</a:t>
            </a:r>
            <a:endParaRPr kumimoji="1" lang="en-US" altLang="ja-JP" sz="3200" dirty="0" smtClean="0">
              <a:solidFill>
                <a:schemeClr val="bg1"/>
              </a:solidFill>
            </a:endParaRPr>
          </a:p>
          <a:p>
            <a:pPr algn="ctr"/>
            <a:r>
              <a:rPr kumimoji="1" lang="ja-JP" altLang="en-US" sz="3200" dirty="0">
                <a:solidFill>
                  <a:schemeClr val="bg1"/>
                </a:solidFill>
              </a:rPr>
              <a:t>　</a:t>
            </a:r>
            <a:r>
              <a:rPr kumimoji="1" lang="en-US" altLang="ja-JP" sz="3200" dirty="0" smtClean="0">
                <a:solidFill>
                  <a:srgbClr val="FF0000"/>
                </a:solidFill>
              </a:rPr>
              <a:t>NBI</a:t>
            </a:r>
            <a:r>
              <a:rPr kumimoji="1" lang="ja-JP" altLang="en-US" sz="3200" dirty="0" smtClean="0">
                <a:solidFill>
                  <a:srgbClr val="FF0000"/>
                </a:solidFill>
              </a:rPr>
              <a:t>（</a:t>
            </a:r>
            <a:r>
              <a:rPr kumimoji="1" lang="en-US" altLang="ja-JP" sz="3200" dirty="0" smtClean="0">
                <a:solidFill>
                  <a:srgbClr val="FF0000"/>
                </a:solidFill>
              </a:rPr>
              <a:t>Narrow</a:t>
            </a:r>
            <a:r>
              <a:rPr kumimoji="1" lang="ja-JP" altLang="en-US" sz="3200" dirty="0" smtClean="0">
                <a:solidFill>
                  <a:srgbClr val="FF0000"/>
                </a:solidFill>
              </a:rPr>
              <a:t>　</a:t>
            </a:r>
            <a:r>
              <a:rPr kumimoji="1" lang="en-US" altLang="ja-JP" sz="3200" dirty="0" smtClean="0">
                <a:solidFill>
                  <a:srgbClr val="FF0000"/>
                </a:solidFill>
              </a:rPr>
              <a:t>Band</a:t>
            </a:r>
            <a:r>
              <a:rPr kumimoji="1" lang="ja-JP" altLang="en-US" sz="3200" dirty="0" smtClean="0">
                <a:solidFill>
                  <a:srgbClr val="FF0000"/>
                </a:solidFill>
              </a:rPr>
              <a:t>　</a:t>
            </a:r>
            <a:r>
              <a:rPr kumimoji="1" lang="en-US" altLang="ja-JP" sz="3200" dirty="0" smtClean="0">
                <a:solidFill>
                  <a:srgbClr val="FF0000"/>
                </a:solidFill>
              </a:rPr>
              <a:t>Image</a:t>
            </a:r>
            <a:r>
              <a:rPr kumimoji="1" lang="ja-JP" altLang="en-US" sz="3200" dirty="0" smtClean="0">
                <a:solidFill>
                  <a:srgbClr val="FF0000"/>
                </a:solidFill>
              </a:rPr>
              <a:t>）</a:t>
            </a:r>
            <a:endParaRPr kumimoji="1" lang="en-US" altLang="ja-JP" sz="3200" dirty="0" smtClean="0">
              <a:solidFill>
                <a:srgbClr val="FF0000"/>
              </a:solidFill>
            </a:endParaRPr>
          </a:p>
          <a:p>
            <a:pPr algn="ctr"/>
            <a:r>
              <a:rPr kumimoji="1" lang="ja-JP" altLang="en-US" sz="3200" dirty="0">
                <a:solidFill>
                  <a:srgbClr val="FF0000"/>
                </a:solidFill>
              </a:rPr>
              <a:t>　</a:t>
            </a:r>
            <a:r>
              <a:rPr kumimoji="1" lang="ja-JP" altLang="en-US" sz="3200" dirty="0" smtClean="0">
                <a:solidFill>
                  <a:srgbClr val="FF0000"/>
                </a:solidFill>
              </a:rPr>
              <a:t>内視鏡手術（</a:t>
            </a:r>
            <a:r>
              <a:rPr kumimoji="1" lang="en-US" altLang="ja-JP" sz="3200" dirty="0" smtClean="0">
                <a:solidFill>
                  <a:srgbClr val="FF0000"/>
                </a:solidFill>
              </a:rPr>
              <a:t>ELPS)</a:t>
            </a:r>
          </a:p>
          <a:p>
            <a:pPr algn="ctr"/>
            <a:r>
              <a:rPr kumimoji="1" lang="ja-JP" altLang="en-US" sz="3200" dirty="0">
                <a:solidFill>
                  <a:srgbClr val="FF0000"/>
                </a:solidFill>
              </a:rPr>
              <a:t>　</a:t>
            </a:r>
            <a:r>
              <a:rPr kumimoji="1" lang="ja-JP" altLang="en-US" sz="3200" dirty="0" smtClean="0">
                <a:solidFill>
                  <a:srgbClr val="FF0000"/>
                </a:solidFill>
              </a:rPr>
              <a:t>ロボット手術？</a:t>
            </a:r>
            <a:r>
              <a:rPr kumimoji="1" lang="ja-JP" altLang="en-US" sz="3200" dirty="0" smtClean="0">
                <a:solidFill>
                  <a:schemeClr val="bg1"/>
                </a:solidFill>
              </a:rPr>
              <a:t>　</a:t>
            </a:r>
            <a:endParaRPr kumimoji="1" lang="en-US" altLang="ja-JP" sz="3200" dirty="0" smtClean="0">
              <a:solidFill>
                <a:schemeClr val="bg1"/>
              </a:solidFill>
            </a:endParaRPr>
          </a:p>
          <a:p>
            <a:pPr algn="ctr"/>
            <a:endParaRPr kumimoji="1" lang="en-US" altLang="ja-JP" sz="3200" dirty="0">
              <a:solidFill>
                <a:schemeClr val="bg1"/>
              </a:solidFill>
            </a:endParaRPr>
          </a:p>
          <a:p>
            <a:pPr algn="ctr"/>
            <a:r>
              <a:rPr kumimoji="1" lang="ja-JP" altLang="en-US" sz="3200" dirty="0" smtClean="0">
                <a:solidFill>
                  <a:schemeClr val="bg1"/>
                </a:solidFill>
              </a:rPr>
              <a:t>２、放射線治療</a:t>
            </a:r>
            <a:endParaRPr kumimoji="1" lang="en-US" altLang="ja-JP" sz="3200" dirty="0" smtClean="0">
              <a:solidFill>
                <a:schemeClr val="bg1"/>
              </a:solidFill>
            </a:endParaRPr>
          </a:p>
          <a:p>
            <a:pPr algn="ctr"/>
            <a:r>
              <a:rPr kumimoji="1" lang="ja-JP" altLang="en-US" sz="3200" dirty="0">
                <a:solidFill>
                  <a:srgbClr val="FF0000"/>
                </a:solidFill>
              </a:rPr>
              <a:t>　</a:t>
            </a:r>
            <a:r>
              <a:rPr kumimoji="1" lang="en-US" altLang="ja-JP" sz="3200" dirty="0" smtClean="0">
                <a:solidFill>
                  <a:srgbClr val="FF0000"/>
                </a:solidFill>
              </a:rPr>
              <a:t>IMRT</a:t>
            </a:r>
          </a:p>
          <a:p>
            <a:pPr algn="ctr"/>
            <a:r>
              <a:rPr kumimoji="1" lang="ja-JP" altLang="en-US" sz="3200" dirty="0">
                <a:solidFill>
                  <a:schemeClr val="bg1"/>
                </a:solidFill>
              </a:rPr>
              <a:t>　</a:t>
            </a:r>
            <a:r>
              <a:rPr kumimoji="1" lang="ja-JP" altLang="en-US" sz="3200" dirty="0" smtClean="0">
                <a:solidFill>
                  <a:schemeClr val="bg1"/>
                </a:solidFill>
              </a:rPr>
              <a:t>粒子線</a:t>
            </a:r>
            <a:endParaRPr kumimoji="1" lang="en-US" altLang="ja-JP" sz="3200" dirty="0" smtClean="0">
              <a:solidFill>
                <a:schemeClr val="bg1"/>
              </a:solidFill>
            </a:endParaRPr>
          </a:p>
          <a:p>
            <a:pPr algn="ctr"/>
            <a:endParaRPr kumimoji="1" lang="en-US" altLang="ja-JP" sz="3200" dirty="0">
              <a:solidFill>
                <a:schemeClr val="bg1"/>
              </a:solidFill>
            </a:endParaRPr>
          </a:p>
          <a:p>
            <a:pPr algn="ctr"/>
            <a:r>
              <a:rPr kumimoji="1" lang="ja-JP" altLang="en-US" sz="3200" dirty="0" smtClean="0">
                <a:solidFill>
                  <a:schemeClr val="bg1"/>
                </a:solidFill>
              </a:rPr>
              <a:t>３、化学療法</a:t>
            </a:r>
            <a:endParaRPr kumimoji="1" lang="en-US" altLang="ja-JP" sz="3200" dirty="0" smtClean="0">
              <a:solidFill>
                <a:schemeClr val="bg1"/>
              </a:solidFill>
            </a:endParaRPr>
          </a:p>
          <a:p>
            <a:pPr algn="ctr"/>
            <a:r>
              <a:rPr kumimoji="1" lang="ja-JP" altLang="en-US" sz="3200" dirty="0">
                <a:solidFill>
                  <a:schemeClr val="bg1"/>
                </a:solidFill>
              </a:rPr>
              <a:t>　</a:t>
            </a:r>
            <a:r>
              <a:rPr kumimoji="1" lang="ja-JP" altLang="en-US" sz="3200" dirty="0" smtClean="0">
                <a:solidFill>
                  <a:schemeClr val="bg1"/>
                </a:solidFill>
              </a:rPr>
              <a:t>分子標的薬</a:t>
            </a:r>
            <a:endParaRPr kumimoji="1" lang="ja-JP" alt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987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>
            <a:spLocks noChangeArrowheads="1"/>
          </p:cNvSpPr>
          <p:nvPr/>
        </p:nvSpPr>
        <p:spPr bwMode="auto">
          <a:xfrm>
            <a:off x="250825" y="401638"/>
            <a:ext cx="8639175" cy="939800"/>
          </a:xfrm>
          <a:prstGeom prst="roundRect">
            <a:avLst>
              <a:gd name="adj" fmla="val 5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9pPr>
          </a:lstStyle>
          <a:p>
            <a:pPr algn="ctr" eaLnBrk="1" fontAlgn="ctr" hangingPunct="1"/>
            <a:r>
              <a:rPr lang="en-US" altLang="ja-JP" sz="2800" b="0" smtClean="0">
                <a:solidFill>
                  <a:schemeClr val="accent3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NBI</a:t>
            </a:r>
            <a:r>
              <a:rPr lang="ja-JP" altLang="en-US" sz="2800" b="0" smtClean="0">
                <a:solidFill>
                  <a:schemeClr val="accent3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上部消化管内視鏡による表在癌所見</a:t>
            </a:r>
          </a:p>
        </p:txBody>
      </p:sp>
      <p:graphicFrame>
        <p:nvGraphicFramePr>
          <p:cNvPr id="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6682588"/>
              </p:ext>
            </p:extLst>
          </p:nvPr>
        </p:nvGraphicFramePr>
        <p:xfrm>
          <a:off x="611188" y="2208213"/>
          <a:ext cx="3783012" cy="3308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700" name="Image" r:id="rId3" imgW="5079365" imgH="4317460" progId="">
                  <p:embed/>
                </p:oleObj>
              </mc:Choice>
              <mc:Fallback>
                <p:oleObj name="Image" r:id="rId3" imgW="5079365" imgH="43174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2208213"/>
                        <a:ext cx="3783012" cy="330835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770063" y="1700213"/>
            <a:ext cx="14668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9pPr>
          </a:lstStyle>
          <a:p>
            <a:pPr algn="ctr" eaLnBrk="1" hangingPunct="1"/>
            <a:r>
              <a:rPr lang="ja-JP" altLang="en-US" sz="2000" b="0" smtClean="0">
                <a:solidFill>
                  <a:schemeClr val="accent3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通常光観察</a:t>
            </a:r>
          </a:p>
        </p:txBody>
      </p:sp>
      <p:graphicFrame>
        <p:nvGraphicFramePr>
          <p:cNvPr id="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4164416"/>
              </p:ext>
            </p:extLst>
          </p:nvPr>
        </p:nvGraphicFramePr>
        <p:xfrm>
          <a:off x="4787900" y="2208213"/>
          <a:ext cx="3881438" cy="3308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701" name="Image" r:id="rId5" imgW="5079365" imgH="4330159" progId="">
                  <p:embed/>
                </p:oleObj>
              </mc:Choice>
              <mc:Fallback>
                <p:oleObj name="Image" r:id="rId5" imgW="5079365" imgH="433015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7900" y="2208213"/>
                        <a:ext cx="3881438" cy="330835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6187445" y="1700213"/>
            <a:ext cx="108234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9pPr>
          </a:lstStyle>
          <a:p>
            <a:pPr algn="ctr" eaLnBrk="1" hangingPunct="1"/>
            <a:r>
              <a:rPr lang="en-US" altLang="ja-JP" sz="2000" b="0" smtClean="0">
                <a:solidFill>
                  <a:schemeClr val="accent3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NBI</a:t>
            </a:r>
            <a:r>
              <a:rPr lang="ja-JP" altLang="en-US" sz="2000" b="0" smtClean="0">
                <a:solidFill>
                  <a:schemeClr val="accent3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観察</a:t>
            </a:r>
          </a:p>
        </p:txBody>
      </p:sp>
    </p:spTree>
    <p:extLst>
      <p:ext uri="{BB962C8B-B14F-4D97-AF65-F5344CB8AC3E}">
        <p14:creationId xmlns:p14="http://schemas.microsoft.com/office/powerpoint/2010/main" val="4007624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>
            <a:spLocks noChangeArrowheads="1"/>
          </p:cNvSpPr>
          <p:nvPr/>
        </p:nvSpPr>
        <p:spPr bwMode="auto">
          <a:xfrm>
            <a:off x="250825" y="401638"/>
            <a:ext cx="8639175" cy="939800"/>
          </a:xfrm>
          <a:prstGeom prst="roundRect">
            <a:avLst>
              <a:gd name="adj" fmla="val 50000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eaLnBrk="1" fontAlgn="ctr" hangingPunct="1">
              <a:defRPr/>
            </a:pPr>
            <a:r>
              <a:rPr kumimoji="1" lang="en-US" altLang="ja-JP" sz="3200" b="0" dirty="0">
                <a:solidFill>
                  <a:schemeClr val="accent3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itchFamily="50" charset="-128"/>
              </a:rPr>
              <a:t>ELPS</a:t>
            </a:r>
            <a:r>
              <a:rPr kumimoji="1" lang="ja-JP" altLang="en-US" sz="3200" b="0" dirty="0">
                <a:solidFill>
                  <a:schemeClr val="accent3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itchFamily="50" charset="-128"/>
              </a:rPr>
              <a:t>（内視鏡的咽喉頭手術）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1008063" y="5300663"/>
            <a:ext cx="795655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55600" indent="-355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9pPr>
          </a:lstStyle>
          <a:p>
            <a:pPr eaLnBrk="1" hangingPunct="1">
              <a:spcBef>
                <a:spcPts val="600"/>
              </a:spcBef>
            </a:pPr>
            <a:r>
              <a:rPr lang="en-US" altLang="ja-JP" sz="2400" b="0" smtClean="0">
                <a:solidFill>
                  <a:schemeClr val="accent3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EMR-C</a:t>
            </a:r>
            <a:r>
              <a:rPr lang="ja-JP" altLang="en-US" sz="2400" b="0" smtClean="0">
                <a:solidFill>
                  <a:schemeClr val="accent3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→胃</a:t>
            </a:r>
            <a:r>
              <a:rPr lang="en-US" altLang="ja-JP" sz="2400" b="0" smtClean="0">
                <a:solidFill>
                  <a:schemeClr val="accent3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EMR</a:t>
            </a:r>
            <a:r>
              <a:rPr lang="ja-JP" altLang="en-US" sz="2400" b="0" smtClean="0">
                <a:solidFill>
                  <a:schemeClr val="accent3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に準じキャップ法で摘出</a:t>
            </a:r>
          </a:p>
          <a:p>
            <a:pPr eaLnBrk="1" hangingPunct="1">
              <a:spcBef>
                <a:spcPts val="600"/>
              </a:spcBef>
            </a:pPr>
            <a:r>
              <a:rPr lang="en-US" altLang="ja-JP" sz="2400" b="0" smtClean="0">
                <a:solidFill>
                  <a:schemeClr val="accent3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ESD→</a:t>
            </a:r>
            <a:r>
              <a:rPr lang="ja-JP" altLang="en-US" sz="2400" b="0" smtClean="0">
                <a:solidFill>
                  <a:schemeClr val="accent3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上部消化管内視鏡を用い、食道</a:t>
            </a:r>
            <a:r>
              <a:rPr lang="en-US" altLang="ja-JP" sz="2400" b="0" smtClean="0">
                <a:solidFill>
                  <a:schemeClr val="accent3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ESD</a:t>
            </a:r>
            <a:r>
              <a:rPr lang="ja-JP" altLang="en-US" sz="2400" b="0" smtClean="0">
                <a:solidFill>
                  <a:schemeClr val="accent3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に準じて切除</a:t>
            </a:r>
          </a:p>
        </p:txBody>
      </p:sp>
      <p:graphicFrame>
        <p:nvGraphicFramePr>
          <p:cNvPr id="4" name="Object 5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892045549"/>
              </p:ext>
            </p:extLst>
          </p:nvPr>
        </p:nvGraphicFramePr>
        <p:xfrm>
          <a:off x="4572000" y="2001838"/>
          <a:ext cx="4030663" cy="2684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724" name="Image" r:id="rId3" imgW="4444444" imgH="2958730" progId="PhotoshopElements.Image.2">
                  <p:embed/>
                </p:oleObj>
              </mc:Choice>
              <mc:Fallback>
                <p:oleObj name="Image" r:id="rId3" imgW="4444444" imgH="2958730" progId="PhotoshopElements.Image.2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2001838"/>
                        <a:ext cx="4030663" cy="2684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2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2263033647"/>
              </p:ext>
            </p:extLst>
          </p:nvPr>
        </p:nvGraphicFramePr>
        <p:xfrm>
          <a:off x="323850" y="2001838"/>
          <a:ext cx="4032250" cy="2684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725" name="Image" r:id="rId5" imgW="4444444" imgH="2958730" progId="PhotoshopElements.Image.2">
                  <p:embed/>
                </p:oleObj>
              </mc:Choice>
              <mc:Fallback>
                <p:oleObj name="Image" r:id="rId5" imgW="4444444" imgH="2958730" progId="PhotoshopElements.Image.2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2001838"/>
                        <a:ext cx="4032250" cy="2684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79388" y="1527175"/>
            <a:ext cx="43211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kumimoji="1" lang="ja-JP" altLang="en-US" sz="2400" b="0" dirty="0">
                <a:solidFill>
                  <a:schemeClr val="accent3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itchFamily="50" charset="-128"/>
              </a:rPr>
              <a:t>佐藤式彎曲型喉頭鏡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822825" y="1484313"/>
            <a:ext cx="3529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kumimoji="1" lang="ja-JP" altLang="en-US" sz="2400" b="0" dirty="0">
                <a:solidFill>
                  <a:schemeClr val="accent3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itchFamily="50" charset="-128"/>
              </a:rPr>
              <a:t>手術風景</a:t>
            </a:r>
          </a:p>
        </p:txBody>
      </p:sp>
      <p:sp>
        <p:nvSpPr>
          <p:cNvPr id="8" name="正方形/長方形 7"/>
          <p:cNvSpPr/>
          <p:nvPr/>
        </p:nvSpPr>
        <p:spPr>
          <a:xfrm>
            <a:off x="366713" y="1989138"/>
            <a:ext cx="3960812" cy="5842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itchFamily="50" charset="-128"/>
              </a:rPr>
              <a:t>・下咽頭、頸部食道の展開に優れる</a:t>
            </a:r>
            <a:endParaRPr kumimoji="1" lang="en-US" altLang="ja-JP" sz="16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ＭＳ ゴシック" panose="020B0609070205080204" pitchFamily="49" charset="-128"/>
              <a:ea typeface="ＭＳ ゴシック" panose="020B0609070205080204" pitchFamily="49" charset="-128"/>
              <a:cs typeface="メイリオ" pitchFamily="50" charset="-128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itchFamily="50" charset="-128"/>
              </a:rPr>
              <a:t>・軟性ファイバーでないと観察できない</a:t>
            </a:r>
          </a:p>
        </p:txBody>
      </p:sp>
      <p:sp>
        <p:nvSpPr>
          <p:cNvPr id="9" name="角丸四角形吹き出し 6"/>
          <p:cNvSpPr>
            <a:spLocks noChangeArrowheads="1"/>
          </p:cNvSpPr>
          <p:nvPr/>
        </p:nvSpPr>
        <p:spPr bwMode="auto">
          <a:xfrm>
            <a:off x="611188" y="1916113"/>
            <a:ext cx="4502150" cy="1512887"/>
          </a:xfrm>
          <a:prstGeom prst="wedgeRoundRectCallout">
            <a:avLst>
              <a:gd name="adj1" fmla="val 83356"/>
              <a:gd name="adj2" fmla="val 18731"/>
              <a:gd name="adj3" fmla="val 16667"/>
            </a:avLst>
          </a:prstGeom>
          <a:solidFill>
            <a:srgbClr val="92D050">
              <a:alpha val="79999"/>
            </a:srgbClr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9pPr>
          </a:lstStyle>
          <a:p>
            <a:pPr marL="0" marR="0" lvl="0" indent="0" defTabSz="914400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経口より上部消化管内視鏡を</a:t>
            </a:r>
          </a:p>
          <a:p>
            <a:pPr marL="0" marR="0" lvl="0" indent="0" defTabSz="914400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挿入、観察</a:t>
            </a:r>
          </a:p>
        </p:txBody>
      </p:sp>
      <p:sp>
        <p:nvSpPr>
          <p:cNvPr id="10" name="角丸四角形吹き出し 6"/>
          <p:cNvSpPr>
            <a:spLocks noChangeArrowheads="1"/>
          </p:cNvSpPr>
          <p:nvPr/>
        </p:nvSpPr>
        <p:spPr bwMode="auto">
          <a:xfrm>
            <a:off x="684213" y="3860800"/>
            <a:ext cx="4248150" cy="1042988"/>
          </a:xfrm>
          <a:prstGeom prst="wedgeRoundRectCallout">
            <a:avLst>
              <a:gd name="adj1" fmla="val 87819"/>
              <a:gd name="adj2" fmla="val -4644"/>
              <a:gd name="adj3" fmla="val 16667"/>
            </a:avLst>
          </a:prstGeom>
          <a:solidFill>
            <a:srgbClr val="92D050">
              <a:alpha val="79999"/>
            </a:srgbClr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9pPr>
          </a:lstStyle>
          <a:p>
            <a:pPr marL="0" marR="0" lvl="0" indent="0" defTabSz="914400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経口より鉗子、電気メスを</a:t>
            </a:r>
          </a:p>
          <a:p>
            <a:pPr marL="0" marR="0" lvl="0" indent="0" defTabSz="914400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0" cap="none" spc="0" normalizeH="0" baseline="0" noProof="0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挿入、切除</a:t>
            </a:r>
          </a:p>
        </p:txBody>
      </p:sp>
    </p:spTree>
    <p:extLst>
      <p:ext uri="{BB962C8B-B14F-4D97-AF65-F5344CB8AC3E}">
        <p14:creationId xmlns:p14="http://schemas.microsoft.com/office/powerpoint/2010/main" val="3841762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9" grpId="0" animBg="1" autoUpdateAnimBg="0"/>
      <p:bldP spid="10" grpId="0" animBg="1" autoUpdateAnimBg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>
            <a:spLocks noChangeArrowheads="1"/>
          </p:cNvSpPr>
          <p:nvPr/>
        </p:nvSpPr>
        <p:spPr bwMode="auto">
          <a:xfrm>
            <a:off x="250825" y="401638"/>
            <a:ext cx="8639175" cy="939800"/>
          </a:xfrm>
          <a:prstGeom prst="roundRect">
            <a:avLst>
              <a:gd name="adj" fmla="val 50000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eaLnBrk="1" fontAlgn="ctr" hangingPunct="1">
              <a:defRPr/>
            </a:pPr>
            <a:r>
              <a:rPr kumimoji="1" lang="ja-JP" altLang="en-US" sz="3200" b="0" dirty="0">
                <a:solidFill>
                  <a:schemeClr val="accent3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itchFamily="50" charset="-128"/>
              </a:rPr>
              <a:t>術後経過</a:t>
            </a:r>
          </a:p>
        </p:txBody>
      </p:sp>
      <p:grpSp>
        <p:nvGrpSpPr>
          <p:cNvPr id="4" name="グループ化 17"/>
          <p:cNvGrpSpPr>
            <a:grpSpLocks/>
          </p:cNvGrpSpPr>
          <p:nvPr/>
        </p:nvGrpSpPr>
        <p:grpSpPr bwMode="auto">
          <a:xfrm>
            <a:off x="107950" y="1844675"/>
            <a:ext cx="3200400" cy="2879725"/>
            <a:chOff x="107504" y="1988840"/>
            <a:chExt cx="3200070" cy="2880320"/>
          </a:xfrm>
        </p:grpSpPr>
        <p:pic>
          <p:nvPicPr>
            <p:cNvPr id="5" name="図 11" descr="20101106_ELPS_1POD_2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424" t="52234"/>
            <a:stretch>
              <a:fillRect/>
            </a:stretch>
          </p:blipFill>
          <p:spPr bwMode="auto">
            <a:xfrm>
              <a:off x="107504" y="2492896"/>
              <a:ext cx="3200070" cy="2376264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 Box 5"/>
            <p:cNvSpPr txBox="1">
              <a:spLocks noChangeArrowheads="1"/>
            </p:cNvSpPr>
            <p:nvPr/>
          </p:nvSpPr>
          <p:spPr bwMode="auto">
            <a:xfrm>
              <a:off x="447194" y="1988840"/>
              <a:ext cx="2520690" cy="4620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latin typeface="ＭＳ ゴシック" panose="020B0609070205080204" pitchFamily="49" charset="-128"/>
                  <a:ea typeface="ＭＳ ゴシック" panose="020B0609070205080204" pitchFamily="49" charset="-128"/>
                  <a:cs typeface="メイリオ" pitchFamily="50" charset="-128"/>
                </a:rPr>
                <a:t>翌日</a:t>
              </a:r>
            </a:p>
          </p:txBody>
        </p:sp>
      </p:grpSp>
      <p:grpSp>
        <p:nvGrpSpPr>
          <p:cNvPr id="7" name="グループ化 18"/>
          <p:cNvGrpSpPr>
            <a:grpSpLocks/>
          </p:cNvGrpSpPr>
          <p:nvPr/>
        </p:nvGrpSpPr>
        <p:grpSpPr bwMode="auto">
          <a:xfrm>
            <a:off x="3406775" y="1844675"/>
            <a:ext cx="2771775" cy="2879725"/>
            <a:chOff x="3406899" y="1988840"/>
            <a:chExt cx="2772108" cy="2880320"/>
          </a:xfrm>
        </p:grpSpPr>
        <p:pic>
          <p:nvPicPr>
            <p:cNvPr id="8" name="図 10" descr="2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51" t="5501" r="1181" b="6300"/>
            <a:stretch>
              <a:fillRect/>
            </a:stretch>
          </p:blipFill>
          <p:spPr bwMode="auto">
            <a:xfrm rot="10800000">
              <a:off x="3406899" y="2492896"/>
              <a:ext cx="2772108" cy="2376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 Box 5"/>
            <p:cNvSpPr txBox="1">
              <a:spLocks noChangeArrowheads="1"/>
            </p:cNvSpPr>
            <p:nvPr/>
          </p:nvSpPr>
          <p:spPr bwMode="auto">
            <a:xfrm>
              <a:off x="3532327" y="1988840"/>
              <a:ext cx="2521253" cy="4620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kumimoji="1" lang="en-US" altLang="ja-JP" sz="2400" b="0" dirty="0">
                  <a:solidFill>
                    <a:schemeClr val="accent3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  <a:cs typeface="メイリオ" pitchFamily="50" charset="-128"/>
                </a:rPr>
                <a:t>10</a:t>
              </a:r>
              <a:r>
                <a:rPr kumimoji="1" lang="ja-JP" altLang="en-US" sz="2400" b="0" dirty="0">
                  <a:solidFill>
                    <a:schemeClr val="accent3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  <a:cs typeface="メイリオ" pitchFamily="50" charset="-128"/>
                </a:rPr>
                <a:t>日後</a:t>
              </a:r>
            </a:p>
          </p:txBody>
        </p:sp>
      </p:grpSp>
      <p:grpSp>
        <p:nvGrpSpPr>
          <p:cNvPr id="10" name="グループ化 19"/>
          <p:cNvGrpSpPr>
            <a:grpSpLocks/>
          </p:cNvGrpSpPr>
          <p:nvPr/>
        </p:nvGrpSpPr>
        <p:grpSpPr bwMode="auto">
          <a:xfrm>
            <a:off x="6278563" y="1844675"/>
            <a:ext cx="2757487" cy="2879725"/>
            <a:chOff x="6278332" y="1988840"/>
            <a:chExt cx="2758164" cy="2880320"/>
          </a:xfrm>
        </p:grpSpPr>
        <p:pic>
          <p:nvPicPr>
            <p:cNvPr id="11" name="図 12" descr="11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38" t="5501" r="1181" b="6300"/>
            <a:stretch>
              <a:fillRect/>
            </a:stretch>
          </p:blipFill>
          <p:spPr bwMode="auto">
            <a:xfrm rot="10800000">
              <a:off x="6278332" y="2492896"/>
              <a:ext cx="2758164" cy="2376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 Box 5"/>
            <p:cNvSpPr txBox="1">
              <a:spLocks noChangeArrowheads="1"/>
            </p:cNvSpPr>
            <p:nvPr/>
          </p:nvSpPr>
          <p:spPr bwMode="auto">
            <a:xfrm>
              <a:off x="6397423" y="1988840"/>
              <a:ext cx="2519982" cy="4620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kumimoji="1" lang="en-US" altLang="ja-JP" sz="2400" b="0" dirty="0">
                  <a:solidFill>
                    <a:schemeClr val="accent3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  <a:cs typeface="メイリオ" pitchFamily="50" charset="-128"/>
                </a:rPr>
                <a:t>2</a:t>
              </a:r>
              <a:r>
                <a:rPr kumimoji="1" lang="ja-JP" altLang="en-US" sz="2400" b="0" dirty="0">
                  <a:solidFill>
                    <a:schemeClr val="accent3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  <a:cs typeface="メイリオ" pitchFamily="50" charset="-128"/>
                </a:rPr>
                <a:t>ヶ月後</a:t>
              </a:r>
            </a:p>
          </p:txBody>
        </p:sp>
      </p:grp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2195513" y="4941888"/>
            <a:ext cx="4968875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55600" indent="-355600" algn="ctr" eaLnBrk="1" hangingPunct="1">
              <a:spcBef>
                <a:spcPct val="50000"/>
              </a:spcBef>
              <a:defRPr/>
            </a:pPr>
            <a:r>
              <a:rPr kumimoji="1" lang="ja-JP" altLang="en-US" sz="2800" b="0" dirty="0">
                <a:solidFill>
                  <a:schemeClr val="accent3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itchFamily="50" charset="-128"/>
              </a:rPr>
              <a:t>翌日より経口摂取開始</a:t>
            </a:r>
            <a:endParaRPr kumimoji="1" lang="en-US" altLang="ja-JP" sz="2800" b="0" dirty="0">
              <a:solidFill>
                <a:schemeClr val="accent3"/>
              </a:solidFill>
              <a:latin typeface="ＭＳ ゴシック" panose="020B0609070205080204" pitchFamily="49" charset="-128"/>
              <a:ea typeface="ＭＳ ゴシック" panose="020B0609070205080204" pitchFamily="49" charset="-128"/>
              <a:cs typeface="メイリオ" pitchFamily="50" charset="-128"/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755650" y="5661025"/>
            <a:ext cx="799306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55600" indent="-355600" algn="ctr" eaLnBrk="1" hangingPunct="1">
              <a:spcBef>
                <a:spcPct val="50000"/>
              </a:spcBef>
              <a:defRPr/>
            </a:pPr>
            <a:r>
              <a:rPr kumimoji="1" lang="ja-JP" altLang="en-US" sz="2800" b="0" dirty="0">
                <a:solidFill>
                  <a:schemeClr val="accent3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itchFamily="50" charset="-128"/>
              </a:rPr>
              <a:t>多くの症例で術後</a:t>
            </a:r>
            <a:r>
              <a:rPr kumimoji="1" lang="en-US" altLang="ja-JP" sz="2800" b="0" dirty="0">
                <a:solidFill>
                  <a:schemeClr val="accent3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itchFamily="50" charset="-128"/>
              </a:rPr>
              <a:t>2-3</a:t>
            </a:r>
            <a:r>
              <a:rPr kumimoji="1" lang="ja-JP" altLang="en-US" sz="2800" b="0" dirty="0">
                <a:solidFill>
                  <a:schemeClr val="accent3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itchFamily="50" charset="-128"/>
              </a:rPr>
              <a:t>日で経口摂取開始が可能</a:t>
            </a:r>
            <a:endParaRPr kumimoji="1" lang="en-US" altLang="ja-JP" sz="2800" b="0" dirty="0">
              <a:solidFill>
                <a:schemeClr val="accent3"/>
              </a:solidFill>
              <a:latin typeface="ＭＳ ゴシック" panose="020B0609070205080204" pitchFamily="49" charset="-128"/>
              <a:ea typeface="ＭＳ ゴシック" panose="020B0609070205080204" pitchFamily="49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37012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>
            <a:spLocks noChangeArrowheads="1"/>
          </p:cNvSpPr>
          <p:nvPr/>
        </p:nvSpPr>
        <p:spPr bwMode="auto">
          <a:xfrm>
            <a:off x="250825" y="401638"/>
            <a:ext cx="8639175" cy="939800"/>
          </a:xfrm>
          <a:prstGeom prst="roundRect">
            <a:avLst>
              <a:gd name="adj" fmla="val 50000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eaLnBrk="1" fontAlgn="ctr" hangingPunct="1">
              <a:defRPr/>
            </a:pPr>
            <a:r>
              <a:rPr kumimoji="1" lang="en-US" altLang="ja-JP" sz="3200" b="0" dirty="0">
                <a:solidFill>
                  <a:schemeClr val="accent3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itchFamily="50" charset="-128"/>
              </a:rPr>
              <a:t>TORS</a:t>
            </a:r>
          </a:p>
          <a:p>
            <a:pPr algn="ctr" eaLnBrk="1" fontAlgn="ctr" hangingPunct="1">
              <a:defRPr/>
            </a:pPr>
            <a:r>
              <a:rPr kumimoji="1" lang="ja-JP" altLang="en-US" sz="3200" b="0" dirty="0">
                <a:solidFill>
                  <a:schemeClr val="accent3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itchFamily="50" charset="-128"/>
              </a:rPr>
              <a:t>（</a:t>
            </a:r>
            <a:r>
              <a:rPr kumimoji="1" lang="en-US" altLang="ja-JP" sz="3200" b="0" dirty="0">
                <a:solidFill>
                  <a:schemeClr val="accent3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itchFamily="50" charset="-128"/>
              </a:rPr>
              <a:t>Trans-Oral Robotic Surgery</a:t>
            </a:r>
            <a:r>
              <a:rPr kumimoji="1" lang="ja-JP" altLang="en-US" sz="3200" b="0" dirty="0">
                <a:solidFill>
                  <a:schemeClr val="accent3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itchFamily="50" charset="-128"/>
              </a:rPr>
              <a:t>）</a:t>
            </a:r>
          </a:p>
        </p:txBody>
      </p:sp>
      <p:sp>
        <p:nvSpPr>
          <p:cNvPr id="3" name="スライド番号プレースホルダ 3"/>
          <p:cNvSpPr txBox="1">
            <a:spLocks/>
          </p:cNvSpPr>
          <p:nvPr/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</p:spPr>
        <p:txBody>
          <a:bodyPr/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+mj-ea"/>
                <a:ea typeface="+mj-ea"/>
                <a:cs typeface="メイリオ" pitchFamily="50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メイリオ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メイリオ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メイリオ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メイリオ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itchFamily="34" charset="0"/>
                <a:ea typeface="メイリオ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itchFamily="34" charset="0"/>
                <a:ea typeface="メイリオ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itchFamily="34" charset="0"/>
                <a:ea typeface="メイリオ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itchFamily="34" charset="0"/>
                <a:ea typeface="メイリオ" pitchFamily="50" charset="-128"/>
                <a:cs typeface="+mn-cs"/>
              </a:defRPr>
            </a:lvl9pPr>
          </a:lstStyle>
          <a:p>
            <a:pPr eaLnBrk="1" hangingPunct="1">
              <a:defRPr/>
            </a:pPr>
            <a:fld id="{C648602F-E019-4488-8F5C-062F8778DF52}" type="slidenum">
              <a:rPr lang="ja-JP" altLang="en-US" sz="1800" b="0" smtClean="0">
                <a:solidFill>
                  <a:schemeClr val="accent3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pPr eaLnBrk="1" hangingPunct="1">
                <a:defRPr/>
              </a:pPr>
              <a:t>64</a:t>
            </a:fld>
            <a:endParaRPr lang="en-US" altLang="ja-JP" sz="1800" b="0" smtClean="0">
              <a:solidFill>
                <a:schemeClr val="accent3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pic>
        <p:nvPicPr>
          <p:cNvPr id="4" name="図 3" descr="OTRS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0"/>
          <a:stretch>
            <a:fillRect/>
          </a:stretch>
        </p:blipFill>
        <p:spPr bwMode="auto">
          <a:xfrm>
            <a:off x="3924300" y="1844675"/>
            <a:ext cx="4748213" cy="4248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図 5" descr="davinci@TU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7"/>
          <a:stretch>
            <a:fillRect/>
          </a:stretch>
        </p:blipFill>
        <p:spPr bwMode="auto">
          <a:xfrm>
            <a:off x="539750" y="1844675"/>
            <a:ext cx="3206750" cy="42211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145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822" y="275227"/>
            <a:ext cx="8436747" cy="6478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2413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96410" y="692150"/>
            <a:ext cx="8672567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kumimoji="1" lang="ja-JP" altLang="en-US" sz="4400" dirty="0" smtClean="0">
                <a:solidFill>
                  <a:srgbClr val="FFFF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口腔～咽頭（喉頭）癌を疑ったら</a:t>
            </a: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96410" y="2842533"/>
            <a:ext cx="841768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kumimoji="1" lang="ja-JP" altLang="en-US" sz="4000" dirty="0" smtClean="0">
                <a:solidFill>
                  <a:srgbClr val="FFFF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最寄の耳鼻咽喉科医の診察をうける</a:t>
            </a:r>
          </a:p>
        </p:txBody>
      </p:sp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4225031" y="1696357"/>
            <a:ext cx="0" cy="1079500"/>
          </a:xfrm>
          <a:prstGeom prst="line">
            <a:avLst/>
          </a:prstGeom>
          <a:noFill/>
          <a:ln w="76200">
            <a:solidFill>
              <a:srgbClr val="00CC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4220282" y="3933825"/>
            <a:ext cx="0" cy="1079500"/>
          </a:xfrm>
          <a:prstGeom prst="line">
            <a:avLst/>
          </a:prstGeom>
          <a:noFill/>
          <a:ln w="76200">
            <a:solidFill>
              <a:srgbClr val="00CC99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352976" y="5229225"/>
            <a:ext cx="635943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kumimoji="1" lang="ja-JP" altLang="en-US" sz="4000" dirty="0" smtClean="0">
                <a:solidFill>
                  <a:srgbClr val="FFFF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頭頸部癌治療施設への紹介</a:t>
            </a:r>
          </a:p>
        </p:txBody>
      </p:sp>
    </p:spTree>
    <p:extLst>
      <p:ext uri="{BB962C8B-B14F-4D97-AF65-F5344CB8AC3E}">
        <p14:creationId xmlns:p14="http://schemas.microsoft.com/office/powerpoint/2010/main" val="589797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570513" y="163287"/>
            <a:ext cx="14221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80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謝辞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64434" y="1491343"/>
            <a:ext cx="8424101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3200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今回のスライドは、</a:t>
            </a:r>
            <a:endParaRPr kumimoji="1" lang="en-US" altLang="ja-JP" sz="3200" dirty="0" smtClean="0">
              <a:solidFill>
                <a:schemeClr val="bg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ctr"/>
            <a:r>
              <a:rPr kumimoji="1" lang="ja-JP" altLang="en-US" sz="3200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宮城、岩手の頭頸部癌専門医</a:t>
            </a:r>
            <a:endParaRPr kumimoji="1" lang="en-US" altLang="ja-JP" sz="3200" dirty="0" smtClean="0">
              <a:solidFill>
                <a:schemeClr val="bg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ctr"/>
            <a:endParaRPr kumimoji="1" lang="en-US" altLang="ja-JP" sz="3200" dirty="0">
              <a:solidFill>
                <a:schemeClr val="bg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ctr"/>
            <a:r>
              <a:rPr kumimoji="1" lang="ja-JP" altLang="en-US" sz="3200" dirty="0" smtClean="0">
                <a:solidFill>
                  <a:srgbClr val="FFFF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志賀清人（岩手医大頭頸部外科教授）</a:t>
            </a:r>
            <a:endParaRPr kumimoji="1" lang="en-US" altLang="ja-JP" sz="3200" dirty="0" smtClean="0">
              <a:solidFill>
                <a:srgbClr val="FFFF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ctr"/>
            <a:r>
              <a:rPr kumimoji="1" lang="ja-JP" altLang="en-US" sz="3200" dirty="0">
                <a:solidFill>
                  <a:srgbClr val="FFFF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松浦一</a:t>
            </a:r>
            <a:r>
              <a:rPr kumimoji="1" lang="ja-JP" altLang="en-US" sz="3200" dirty="0" smtClean="0">
                <a:solidFill>
                  <a:srgbClr val="FFFF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登（宮城県立がんセンター診療科長）</a:t>
            </a:r>
            <a:endParaRPr kumimoji="1" lang="en-US" altLang="ja-JP" sz="3200" dirty="0" smtClean="0">
              <a:solidFill>
                <a:srgbClr val="FFFF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ctr"/>
            <a:r>
              <a:rPr kumimoji="1" lang="ja-JP" altLang="en-US" sz="3200" dirty="0" smtClean="0">
                <a:solidFill>
                  <a:srgbClr val="FFFF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舘田勝（仙台医療センター耳鼻咽喉科）</a:t>
            </a:r>
            <a:endParaRPr kumimoji="1" lang="en-US" altLang="ja-JP" sz="3200" dirty="0" smtClean="0">
              <a:solidFill>
                <a:srgbClr val="FFFF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ctr"/>
            <a:r>
              <a:rPr kumimoji="1" lang="ja-JP" altLang="en-US" sz="3200" dirty="0">
                <a:solidFill>
                  <a:srgbClr val="FFFF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加藤健</a:t>
            </a:r>
            <a:r>
              <a:rPr kumimoji="1" lang="ja-JP" altLang="en-US" sz="3200" dirty="0" smtClean="0">
                <a:solidFill>
                  <a:srgbClr val="FFFF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吾（大崎市民病院耳鼻咽喉科）</a:t>
            </a:r>
            <a:endParaRPr kumimoji="1" lang="en-US" altLang="ja-JP" sz="3200" dirty="0" smtClean="0">
              <a:solidFill>
                <a:srgbClr val="FFFF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ctr"/>
            <a:endParaRPr kumimoji="1" lang="en-US" altLang="ja-JP" sz="3200" dirty="0">
              <a:solidFill>
                <a:schemeClr val="bg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ctr"/>
            <a:r>
              <a:rPr kumimoji="1" lang="ja-JP" altLang="en-US" sz="3200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の先生方のご協力で作成いたしました。</a:t>
            </a:r>
            <a:endParaRPr kumimoji="1" lang="en-US" altLang="ja-JP" sz="3200" dirty="0" smtClean="0">
              <a:solidFill>
                <a:schemeClr val="bg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ctr"/>
            <a:r>
              <a:rPr kumimoji="1" lang="ja-JP" altLang="en-US" sz="320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この場を</a:t>
            </a:r>
            <a:r>
              <a:rPr kumimoji="1" lang="ja-JP" altLang="en-US" sz="3200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借りて感謝申し上げます。</a:t>
            </a:r>
            <a:endParaRPr kumimoji="1" lang="en-US" altLang="ja-JP" sz="3200" dirty="0" smtClean="0">
              <a:solidFill>
                <a:schemeClr val="bg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10641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85"/>
          <p:cNvSpPr>
            <a:spLocks noChangeArrowheads="1"/>
          </p:cNvSpPr>
          <p:nvPr/>
        </p:nvSpPr>
        <p:spPr bwMode="auto">
          <a:xfrm>
            <a:off x="3679825" y="0"/>
            <a:ext cx="203613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altLang="ja-JP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【</a:t>
            </a:r>
            <a:r>
              <a:rPr lang="ja-JP" altLang="en-US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疫学</a:t>
            </a:r>
            <a:r>
              <a:rPr lang="en-US" altLang="ja-JP" b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】</a:t>
            </a:r>
            <a:endParaRPr lang="ja-JP" altLang="en-US" b="0">
              <a:solidFill>
                <a:schemeClr val="bg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grpSp>
        <p:nvGrpSpPr>
          <p:cNvPr id="3" name="Group 55"/>
          <p:cNvGrpSpPr>
            <a:grpSpLocks/>
          </p:cNvGrpSpPr>
          <p:nvPr/>
        </p:nvGrpSpPr>
        <p:grpSpPr bwMode="auto">
          <a:xfrm>
            <a:off x="609600" y="1420813"/>
            <a:ext cx="8077200" cy="1752600"/>
            <a:chOff x="-2" y="-2"/>
            <a:chExt cx="3580" cy="1616"/>
          </a:xfrm>
        </p:grpSpPr>
        <p:grpSp>
          <p:nvGrpSpPr>
            <p:cNvPr id="4" name="Group 53"/>
            <p:cNvGrpSpPr>
              <a:grpSpLocks/>
            </p:cNvGrpSpPr>
            <p:nvPr/>
          </p:nvGrpSpPr>
          <p:grpSpPr bwMode="auto">
            <a:xfrm>
              <a:off x="0" y="0"/>
              <a:ext cx="3576" cy="1612"/>
              <a:chOff x="0" y="0"/>
              <a:chExt cx="3576" cy="1612"/>
            </a:xfrm>
          </p:grpSpPr>
          <p:grpSp>
            <p:nvGrpSpPr>
              <p:cNvPr id="6" name="Group 20"/>
              <p:cNvGrpSpPr>
                <a:grpSpLocks/>
              </p:cNvGrpSpPr>
              <p:nvPr/>
            </p:nvGrpSpPr>
            <p:grpSpPr bwMode="auto">
              <a:xfrm>
                <a:off x="0" y="0"/>
                <a:ext cx="696" cy="806"/>
                <a:chOff x="0" y="0"/>
                <a:chExt cx="696" cy="806"/>
              </a:xfrm>
            </p:grpSpPr>
            <p:sp>
              <p:nvSpPr>
                <p:cNvPr id="55" name="Rectangle 2"/>
                <p:cNvSpPr>
                  <a:spLocks noChangeArrowheads="1"/>
                </p:cNvSpPr>
                <p:nvPr/>
              </p:nvSpPr>
              <p:spPr bwMode="auto">
                <a:xfrm>
                  <a:off x="40" y="-2"/>
                  <a:ext cx="616" cy="80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hangingPunct="0">
                    <a:tabLst>
                      <a:tab pos="457200" algn="l"/>
                    </a:tabLst>
                    <a:defRPr/>
                  </a:pPr>
                  <a:r>
                    <a:rPr lang="en-US" altLang="ja-JP" sz="2000">
                      <a:solidFill>
                        <a:schemeClr val="bg1"/>
                      </a:solidFill>
                      <a:latin typeface="ＭＳ ゴシック" panose="020B0609070205080204" pitchFamily="49" charset="-128"/>
                      <a:ea typeface="ＭＳ ゴシック" panose="020B0609070205080204" pitchFamily="49" charset="-128"/>
                    </a:rPr>
                    <a:t> </a:t>
                  </a:r>
                </a:p>
                <a:p>
                  <a:pPr eaLnBrk="0" hangingPunct="0">
                    <a:tabLst>
                      <a:tab pos="457200" algn="l"/>
                    </a:tabLst>
                    <a:defRPr/>
                  </a:pPr>
                  <a:endParaRPr lang="en-US" altLang="ja-JP" sz="2000">
                    <a:solidFill>
                      <a:schemeClr val="bg1"/>
                    </a:solidFill>
                    <a:latin typeface="ＭＳ ゴシック" panose="020B0609070205080204" pitchFamily="49" charset="-128"/>
                    <a:ea typeface="ＭＳ ゴシック" panose="020B0609070205080204" pitchFamily="49" charset="-128"/>
                  </a:endParaRPr>
                </a:p>
              </p:txBody>
            </p:sp>
            <p:sp>
              <p:nvSpPr>
                <p:cNvPr id="56" name="Rectangle 19"/>
                <p:cNvSpPr>
                  <a:spLocks noChangeArrowheads="1"/>
                </p:cNvSpPr>
                <p:nvPr/>
              </p:nvSpPr>
              <p:spPr bwMode="auto">
                <a:xfrm>
                  <a:off x="0" y="-2"/>
                  <a:ext cx="696" cy="80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ＭＳ ゴシック" panose="020B0609070205080204" pitchFamily="49" charset="-128"/>
                    <a:ea typeface="ＭＳ ゴシック" panose="020B0609070205080204" pitchFamily="49" charset="-128"/>
                  </a:endParaRPr>
                </a:p>
              </p:txBody>
            </p:sp>
          </p:grpSp>
          <p:grpSp>
            <p:nvGrpSpPr>
              <p:cNvPr id="7" name="Group 22"/>
              <p:cNvGrpSpPr>
                <a:grpSpLocks/>
              </p:cNvGrpSpPr>
              <p:nvPr/>
            </p:nvGrpSpPr>
            <p:grpSpPr bwMode="auto">
              <a:xfrm>
                <a:off x="696" y="0"/>
                <a:ext cx="1440" cy="403"/>
                <a:chOff x="696" y="0"/>
                <a:chExt cx="1440" cy="403"/>
              </a:xfrm>
            </p:grpSpPr>
            <p:sp>
              <p:nvSpPr>
                <p:cNvPr id="53" name="Rectangle 3"/>
                <p:cNvSpPr>
                  <a:spLocks noChangeArrowheads="1"/>
                </p:cNvSpPr>
                <p:nvPr/>
              </p:nvSpPr>
              <p:spPr bwMode="auto">
                <a:xfrm>
                  <a:off x="736" y="-2"/>
                  <a:ext cx="1360" cy="40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eaLnBrk="0" hangingPunct="0">
                    <a:tabLst>
                      <a:tab pos="457200" algn="l"/>
                    </a:tabLst>
                    <a:defRPr/>
                  </a:pPr>
                  <a:r>
                    <a:rPr lang="en-US" altLang="ja-JP" sz="1800" dirty="0">
                      <a:solidFill>
                        <a:schemeClr val="bg1"/>
                      </a:solidFill>
                      <a:latin typeface="ＭＳ ゴシック" panose="020B0609070205080204" pitchFamily="49" charset="-128"/>
                      <a:ea typeface="ＭＳ ゴシック" panose="020B0609070205080204" pitchFamily="49" charset="-128"/>
                    </a:rPr>
                    <a:t>1999</a:t>
                  </a:r>
                  <a:r>
                    <a:rPr lang="ja-JP" altLang="en-US" sz="1800" dirty="0">
                      <a:solidFill>
                        <a:schemeClr val="bg1"/>
                      </a:solidFill>
                      <a:latin typeface="ＭＳ ゴシック" panose="020B0609070205080204" pitchFamily="49" charset="-128"/>
                      <a:ea typeface="ＭＳ ゴシック" panose="020B0609070205080204" pitchFamily="49" charset="-128"/>
                    </a:rPr>
                    <a:t>年度</a:t>
                  </a:r>
                  <a:r>
                    <a:rPr lang="en-US" altLang="ja-JP" sz="1800" dirty="0">
                      <a:solidFill>
                        <a:schemeClr val="bg1"/>
                      </a:solidFill>
                      <a:latin typeface="ＭＳ ゴシック" panose="020B0609070205080204" pitchFamily="49" charset="-128"/>
                      <a:ea typeface="ＭＳ ゴシック" panose="020B0609070205080204" pitchFamily="49" charset="-128"/>
                    </a:rPr>
                    <a:t>(</a:t>
                  </a:r>
                  <a:r>
                    <a:rPr lang="ja-JP" altLang="en-US" sz="1800" dirty="0">
                      <a:solidFill>
                        <a:schemeClr val="bg1"/>
                      </a:solidFill>
                      <a:latin typeface="ＭＳ ゴシック" panose="020B0609070205080204" pitchFamily="49" charset="-128"/>
                      <a:ea typeface="ＭＳ ゴシック" panose="020B0609070205080204" pitchFamily="49" charset="-128"/>
                    </a:rPr>
                    <a:t>人口</a:t>
                  </a:r>
                  <a:r>
                    <a:rPr lang="en-US" altLang="ja-JP" sz="1800" dirty="0">
                      <a:solidFill>
                        <a:schemeClr val="bg1"/>
                      </a:solidFill>
                      <a:latin typeface="ＭＳ ゴシック" panose="020B0609070205080204" pitchFamily="49" charset="-128"/>
                      <a:ea typeface="ＭＳ ゴシック" panose="020B0609070205080204" pitchFamily="49" charset="-128"/>
                    </a:rPr>
                    <a:t>10</a:t>
                  </a:r>
                  <a:r>
                    <a:rPr lang="ja-JP" altLang="en-US" sz="1800" dirty="0">
                      <a:solidFill>
                        <a:schemeClr val="bg1"/>
                      </a:solidFill>
                      <a:latin typeface="ＭＳ ゴシック" panose="020B0609070205080204" pitchFamily="49" charset="-128"/>
                      <a:ea typeface="ＭＳ ゴシック" panose="020B0609070205080204" pitchFamily="49" charset="-128"/>
                    </a:rPr>
                    <a:t>万人対</a:t>
                  </a:r>
                  <a:r>
                    <a:rPr lang="en-US" altLang="ja-JP" sz="1800" dirty="0">
                      <a:solidFill>
                        <a:schemeClr val="bg1"/>
                      </a:solidFill>
                      <a:latin typeface="ＭＳ ゴシック" panose="020B0609070205080204" pitchFamily="49" charset="-128"/>
                      <a:ea typeface="ＭＳ ゴシック" panose="020B0609070205080204" pitchFamily="49" charset="-128"/>
                    </a:rPr>
                    <a:t>)</a:t>
                  </a:r>
                </a:p>
                <a:p>
                  <a:pPr algn="ctr" eaLnBrk="0" hangingPunct="0">
                    <a:tabLst>
                      <a:tab pos="457200" algn="l"/>
                    </a:tabLst>
                    <a:defRPr/>
                  </a:pPr>
                  <a:endParaRPr lang="en-US" altLang="ja-JP" sz="1800" dirty="0">
                    <a:solidFill>
                      <a:schemeClr val="bg1"/>
                    </a:solidFill>
                    <a:latin typeface="ＭＳ ゴシック" panose="020B0609070205080204" pitchFamily="49" charset="-128"/>
                    <a:ea typeface="ＭＳ ゴシック" panose="020B0609070205080204" pitchFamily="49" charset="-128"/>
                  </a:endParaRPr>
                </a:p>
              </p:txBody>
            </p:sp>
            <p:sp>
              <p:nvSpPr>
                <p:cNvPr id="54" name="Rectangle 21"/>
                <p:cNvSpPr>
                  <a:spLocks noChangeArrowheads="1"/>
                </p:cNvSpPr>
                <p:nvPr/>
              </p:nvSpPr>
              <p:spPr bwMode="auto">
                <a:xfrm>
                  <a:off x="696" y="-2"/>
                  <a:ext cx="1440" cy="405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ＭＳ ゴシック" panose="020B0609070205080204" pitchFamily="49" charset="-128"/>
                    <a:ea typeface="ＭＳ ゴシック" panose="020B0609070205080204" pitchFamily="49" charset="-128"/>
                  </a:endParaRPr>
                </a:p>
              </p:txBody>
            </p:sp>
          </p:grpSp>
          <p:grpSp>
            <p:nvGrpSpPr>
              <p:cNvPr id="8" name="Group 24"/>
              <p:cNvGrpSpPr>
                <a:grpSpLocks/>
              </p:cNvGrpSpPr>
              <p:nvPr/>
            </p:nvGrpSpPr>
            <p:grpSpPr bwMode="auto">
              <a:xfrm>
                <a:off x="2136" y="0"/>
                <a:ext cx="1440" cy="403"/>
                <a:chOff x="2136" y="0"/>
                <a:chExt cx="1440" cy="403"/>
              </a:xfrm>
            </p:grpSpPr>
            <p:sp>
              <p:nvSpPr>
                <p:cNvPr id="51" name="Rectangle 4"/>
                <p:cNvSpPr>
                  <a:spLocks noChangeArrowheads="1"/>
                </p:cNvSpPr>
                <p:nvPr/>
              </p:nvSpPr>
              <p:spPr bwMode="auto">
                <a:xfrm>
                  <a:off x="2176" y="-2"/>
                  <a:ext cx="1359" cy="40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eaLnBrk="0" hangingPunct="0">
                    <a:tabLst>
                      <a:tab pos="457200" algn="l"/>
                    </a:tabLst>
                    <a:defRPr/>
                  </a:pPr>
                  <a:r>
                    <a:rPr lang="en-US" altLang="ja-JP" sz="1800" dirty="0">
                      <a:solidFill>
                        <a:schemeClr val="bg1"/>
                      </a:solidFill>
                      <a:latin typeface="ＭＳ ゴシック" panose="020B0609070205080204" pitchFamily="49" charset="-128"/>
                      <a:ea typeface="ＭＳ ゴシック" panose="020B0609070205080204" pitchFamily="49" charset="-128"/>
                    </a:rPr>
                    <a:t>1975</a:t>
                  </a:r>
                  <a:r>
                    <a:rPr lang="ja-JP" altLang="en-US" sz="1800" dirty="0">
                      <a:solidFill>
                        <a:schemeClr val="bg1"/>
                      </a:solidFill>
                      <a:latin typeface="ＭＳ ゴシック" panose="020B0609070205080204" pitchFamily="49" charset="-128"/>
                      <a:ea typeface="ＭＳ ゴシック" panose="020B0609070205080204" pitchFamily="49" charset="-128"/>
                    </a:rPr>
                    <a:t>年度</a:t>
                  </a:r>
                  <a:r>
                    <a:rPr lang="en-US" altLang="ja-JP" sz="1800" dirty="0">
                      <a:solidFill>
                        <a:schemeClr val="bg1"/>
                      </a:solidFill>
                      <a:latin typeface="ＭＳ ゴシック" panose="020B0609070205080204" pitchFamily="49" charset="-128"/>
                      <a:ea typeface="ＭＳ ゴシック" panose="020B0609070205080204" pitchFamily="49" charset="-128"/>
                    </a:rPr>
                    <a:t>(</a:t>
                  </a:r>
                  <a:r>
                    <a:rPr lang="ja-JP" altLang="en-US" sz="1800" dirty="0">
                      <a:solidFill>
                        <a:schemeClr val="bg1"/>
                      </a:solidFill>
                      <a:latin typeface="ＭＳ ゴシック" panose="020B0609070205080204" pitchFamily="49" charset="-128"/>
                      <a:ea typeface="ＭＳ ゴシック" panose="020B0609070205080204" pitchFamily="49" charset="-128"/>
                    </a:rPr>
                    <a:t>人口</a:t>
                  </a:r>
                  <a:r>
                    <a:rPr lang="en-US" altLang="ja-JP" sz="1800" dirty="0">
                      <a:solidFill>
                        <a:schemeClr val="bg1"/>
                      </a:solidFill>
                      <a:latin typeface="ＭＳ ゴシック" panose="020B0609070205080204" pitchFamily="49" charset="-128"/>
                      <a:ea typeface="ＭＳ ゴシック" panose="020B0609070205080204" pitchFamily="49" charset="-128"/>
                    </a:rPr>
                    <a:t>10</a:t>
                  </a:r>
                  <a:r>
                    <a:rPr lang="ja-JP" altLang="en-US" sz="1800" dirty="0">
                      <a:solidFill>
                        <a:schemeClr val="bg1"/>
                      </a:solidFill>
                      <a:latin typeface="ＭＳ ゴシック" panose="020B0609070205080204" pitchFamily="49" charset="-128"/>
                      <a:ea typeface="ＭＳ ゴシック" panose="020B0609070205080204" pitchFamily="49" charset="-128"/>
                    </a:rPr>
                    <a:t>万人対</a:t>
                  </a:r>
                  <a:r>
                    <a:rPr lang="en-US" altLang="ja-JP" sz="1800" dirty="0">
                      <a:solidFill>
                        <a:schemeClr val="bg1"/>
                      </a:solidFill>
                      <a:latin typeface="ＭＳ ゴシック" panose="020B0609070205080204" pitchFamily="49" charset="-128"/>
                      <a:ea typeface="ＭＳ ゴシック" panose="020B0609070205080204" pitchFamily="49" charset="-128"/>
                    </a:rPr>
                    <a:t>)</a:t>
                  </a:r>
                </a:p>
                <a:p>
                  <a:pPr algn="ctr" eaLnBrk="0" hangingPunct="0">
                    <a:tabLst>
                      <a:tab pos="457200" algn="l"/>
                    </a:tabLst>
                    <a:defRPr/>
                  </a:pPr>
                  <a:endParaRPr lang="en-US" altLang="ja-JP" sz="1800" dirty="0">
                    <a:solidFill>
                      <a:schemeClr val="bg1"/>
                    </a:solidFill>
                    <a:latin typeface="ＭＳ ゴシック" panose="020B0609070205080204" pitchFamily="49" charset="-128"/>
                    <a:ea typeface="ＭＳ ゴシック" panose="020B0609070205080204" pitchFamily="49" charset="-128"/>
                  </a:endParaRPr>
                </a:p>
              </p:txBody>
            </p:sp>
            <p:sp>
              <p:nvSpPr>
                <p:cNvPr id="52" name="Rectangle 23"/>
                <p:cNvSpPr>
                  <a:spLocks noChangeArrowheads="1"/>
                </p:cNvSpPr>
                <p:nvPr/>
              </p:nvSpPr>
              <p:spPr bwMode="auto">
                <a:xfrm>
                  <a:off x="2136" y="-2"/>
                  <a:ext cx="1440" cy="405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ＭＳ ゴシック" panose="020B0609070205080204" pitchFamily="49" charset="-128"/>
                    <a:ea typeface="ＭＳ ゴシック" panose="020B0609070205080204" pitchFamily="49" charset="-128"/>
                  </a:endParaRPr>
                </a:p>
              </p:txBody>
            </p:sp>
          </p:grpSp>
          <p:grpSp>
            <p:nvGrpSpPr>
              <p:cNvPr id="9" name="Group 26"/>
              <p:cNvGrpSpPr>
                <a:grpSpLocks/>
              </p:cNvGrpSpPr>
              <p:nvPr/>
            </p:nvGrpSpPr>
            <p:grpSpPr bwMode="auto">
              <a:xfrm>
                <a:off x="696" y="403"/>
                <a:ext cx="720" cy="403"/>
                <a:chOff x="696" y="403"/>
                <a:chExt cx="720" cy="403"/>
              </a:xfrm>
            </p:grpSpPr>
            <p:sp>
              <p:nvSpPr>
                <p:cNvPr id="49" name="Rectangle 5"/>
                <p:cNvSpPr>
                  <a:spLocks noChangeArrowheads="1"/>
                </p:cNvSpPr>
                <p:nvPr/>
              </p:nvSpPr>
              <p:spPr bwMode="auto">
                <a:xfrm>
                  <a:off x="736" y="403"/>
                  <a:ext cx="640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eaLnBrk="0" hangingPunct="0">
                    <a:tabLst>
                      <a:tab pos="457200" algn="l"/>
                    </a:tabLst>
                    <a:defRPr/>
                  </a:pPr>
                  <a:r>
                    <a:rPr lang="ja-JP" altLang="en-US" sz="2000">
                      <a:solidFill>
                        <a:schemeClr val="bg1"/>
                      </a:solidFill>
                      <a:latin typeface="ＭＳ ゴシック" panose="020B0609070205080204" pitchFamily="49" charset="-128"/>
                      <a:ea typeface="ＭＳ ゴシック" panose="020B0609070205080204" pitchFamily="49" charset="-128"/>
                    </a:rPr>
                    <a:t>男</a:t>
                  </a:r>
                </a:p>
                <a:p>
                  <a:pPr algn="ctr" eaLnBrk="0" hangingPunct="0">
                    <a:tabLst>
                      <a:tab pos="457200" algn="l"/>
                    </a:tabLst>
                    <a:defRPr/>
                  </a:pPr>
                  <a:endParaRPr lang="ja-JP" altLang="en-US" sz="2000">
                    <a:solidFill>
                      <a:schemeClr val="bg1"/>
                    </a:solidFill>
                    <a:latin typeface="ＭＳ ゴシック" panose="020B0609070205080204" pitchFamily="49" charset="-128"/>
                    <a:ea typeface="ＭＳ ゴシック" panose="020B0609070205080204" pitchFamily="49" charset="-128"/>
                  </a:endParaRPr>
                </a:p>
              </p:txBody>
            </p:sp>
            <p:sp>
              <p:nvSpPr>
                <p:cNvPr id="50" name="Rectangle 25"/>
                <p:cNvSpPr>
                  <a:spLocks noChangeArrowheads="1"/>
                </p:cNvSpPr>
                <p:nvPr/>
              </p:nvSpPr>
              <p:spPr bwMode="auto">
                <a:xfrm>
                  <a:off x="696" y="403"/>
                  <a:ext cx="720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ＭＳ ゴシック" panose="020B0609070205080204" pitchFamily="49" charset="-128"/>
                    <a:ea typeface="ＭＳ ゴシック" panose="020B0609070205080204" pitchFamily="49" charset="-128"/>
                  </a:endParaRPr>
                </a:p>
              </p:txBody>
            </p:sp>
          </p:grpSp>
          <p:grpSp>
            <p:nvGrpSpPr>
              <p:cNvPr id="10" name="Group 28"/>
              <p:cNvGrpSpPr>
                <a:grpSpLocks/>
              </p:cNvGrpSpPr>
              <p:nvPr/>
            </p:nvGrpSpPr>
            <p:grpSpPr bwMode="auto">
              <a:xfrm>
                <a:off x="1416" y="403"/>
                <a:ext cx="720" cy="403"/>
                <a:chOff x="1416" y="403"/>
                <a:chExt cx="720" cy="403"/>
              </a:xfrm>
            </p:grpSpPr>
            <p:sp>
              <p:nvSpPr>
                <p:cNvPr id="47" name="Rectangle 6"/>
                <p:cNvSpPr>
                  <a:spLocks noChangeArrowheads="1"/>
                </p:cNvSpPr>
                <p:nvPr/>
              </p:nvSpPr>
              <p:spPr bwMode="auto">
                <a:xfrm>
                  <a:off x="1456" y="403"/>
                  <a:ext cx="640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eaLnBrk="0" hangingPunct="0">
                    <a:tabLst>
                      <a:tab pos="457200" algn="l"/>
                    </a:tabLst>
                    <a:defRPr/>
                  </a:pPr>
                  <a:r>
                    <a:rPr lang="ja-JP" altLang="en-US" sz="2000">
                      <a:solidFill>
                        <a:schemeClr val="bg1"/>
                      </a:solidFill>
                      <a:latin typeface="ＭＳ ゴシック" panose="020B0609070205080204" pitchFamily="49" charset="-128"/>
                      <a:ea typeface="ＭＳ ゴシック" panose="020B0609070205080204" pitchFamily="49" charset="-128"/>
                    </a:rPr>
                    <a:t>女</a:t>
                  </a:r>
                </a:p>
                <a:p>
                  <a:pPr algn="ctr" eaLnBrk="0" hangingPunct="0">
                    <a:tabLst>
                      <a:tab pos="457200" algn="l"/>
                    </a:tabLst>
                    <a:defRPr/>
                  </a:pPr>
                  <a:endParaRPr lang="ja-JP" altLang="en-US" sz="2000">
                    <a:solidFill>
                      <a:schemeClr val="bg1"/>
                    </a:solidFill>
                    <a:latin typeface="ＭＳ ゴシック" panose="020B0609070205080204" pitchFamily="49" charset="-128"/>
                    <a:ea typeface="ＭＳ ゴシック" panose="020B0609070205080204" pitchFamily="49" charset="-128"/>
                  </a:endParaRPr>
                </a:p>
              </p:txBody>
            </p:sp>
            <p:sp>
              <p:nvSpPr>
                <p:cNvPr id="48" name="Rectangle 27"/>
                <p:cNvSpPr>
                  <a:spLocks noChangeArrowheads="1"/>
                </p:cNvSpPr>
                <p:nvPr/>
              </p:nvSpPr>
              <p:spPr bwMode="auto">
                <a:xfrm>
                  <a:off x="1416" y="403"/>
                  <a:ext cx="721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ＭＳ ゴシック" panose="020B0609070205080204" pitchFamily="49" charset="-128"/>
                    <a:ea typeface="ＭＳ ゴシック" panose="020B0609070205080204" pitchFamily="49" charset="-128"/>
                  </a:endParaRPr>
                </a:p>
              </p:txBody>
            </p:sp>
          </p:grpSp>
          <p:grpSp>
            <p:nvGrpSpPr>
              <p:cNvPr id="11" name="Group 30"/>
              <p:cNvGrpSpPr>
                <a:grpSpLocks/>
              </p:cNvGrpSpPr>
              <p:nvPr/>
            </p:nvGrpSpPr>
            <p:grpSpPr bwMode="auto">
              <a:xfrm>
                <a:off x="2136" y="403"/>
                <a:ext cx="720" cy="403"/>
                <a:chOff x="2136" y="403"/>
                <a:chExt cx="720" cy="403"/>
              </a:xfrm>
            </p:grpSpPr>
            <p:sp>
              <p:nvSpPr>
                <p:cNvPr id="45" name="Rectangle 7"/>
                <p:cNvSpPr>
                  <a:spLocks noChangeArrowheads="1"/>
                </p:cNvSpPr>
                <p:nvPr/>
              </p:nvSpPr>
              <p:spPr bwMode="auto">
                <a:xfrm>
                  <a:off x="2176" y="403"/>
                  <a:ext cx="640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eaLnBrk="0" hangingPunct="0">
                    <a:tabLst>
                      <a:tab pos="457200" algn="l"/>
                    </a:tabLst>
                    <a:defRPr/>
                  </a:pPr>
                  <a:r>
                    <a:rPr lang="ja-JP" altLang="en-US" sz="2000">
                      <a:solidFill>
                        <a:schemeClr val="bg1"/>
                      </a:solidFill>
                      <a:latin typeface="ＭＳ ゴシック" panose="020B0609070205080204" pitchFamily="49" charset="-128"/>
                      <a:ea typeface="ＭＳ ゴシック" panose="020B0609070205080204" pitchFamily="49" charset="-128"/>
                    </a:rPr>
                    <a:t>男</a:t>
                  </a:r>
                </a:p>
                <a:p>
                  <a:pPr algn="ctr" eaLnBrk="0" hangingPunct="0">
                    <a:tabLst>
                      <a:tab pos="457200" algn="l"/>
                    </a:tabLst>
                    <a:defRPr/>
                  </a:pPr>
                  <a:endParaRPr lang="ja-JP" altLang="en-US" sz="2000">
                    <a:solidFill>
                      <a:schemeClr val="bg1"/>
                    </a:solidFill>
                    <a:latin typeface="ＭＳ ゴシック" panose="020B0609070205080204" pitchFamily="49" charset="-128"/>
                    <a:ea typeface="ＭＳ ゴシック" panose="020B0609070205080204" pitchFamily="49" charset="-128"/>
                  </a:endParaRPr>
                </a:p>
              </p:txBody>
            </p:sp>
            <p:sp>
              <p:nvSpPr>
                <p:cNvPr id="46" name="Rectangle 29"/>
                <p:cNvSpPr>
                  <a:spLocks noChangeArrowheads="1"/>
                </p:cNvSpPr>
                <p:nvPr/>
              </p:nvSpPr>
              <p:spPr bwMode="auto">
                <a:xfrm>
                  <a:off x="2136" y="403"/>
                  <a:ext cx="720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ＭＳ ゴシック" panose="020B0609070205080204" pitchFamily="49" charset="-128"/>
                    <a:ea typeface="ＭＳ ゴシック" panose="020B0609070205080204" pitchFamily="49" charset="-128"/>
                  </a:endParaRPr>
                </a:p>
              </p:txBody>
            </p:sp>
          </p:grpSp>
          <p:grpSp>
            <p:nvGrpSpPr>
              <p:cNvPr id="12" name="Group 32"/>
              <p:cNvGrpSpPr>
                <a:grpSpLocks/>
              </p:cNvGrpSpPr>
              <p:nvPr/>
            </p:nvGrpSpPr>
            <p:grpSpPr bwMode="auto">
              <a:xfrm>
                <a:off x="2856" y="403"/>
                <a:ext cx="720" cy="403"/>
                <a:chOff x="2856" y="403"/>
                <a:chExt cx="720" cy="403"/>
              </a:xfrm>
            </p:grpSpPr>
            <p:sp>
              <p:nvSpPr>
                <p:cNvPr id="43" name="Rectangle 8"/>
                <p:cNvSpPr>
                  <a:spLocks noChangeArrowheads="1"/>
                </p:cNvSpPr>
                <p:nvPr/>
              </p:nvSpPr>
              <p:spPr bwMode="auto">
                <a:xfrm>
                  <a:off x="2896" y="403"/>
                  <a:ext cx="640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eaLnBrk="0" hangingPunct="0">
                    <a:tabLst>
                      <a:tab pos="457200" algn="l"/>
                    </a:tabLst>
                    <a:defRPr/>
                  </a:pPr>
                  <a:r>
                    <a:rPr lang="ja-JP" altLang="en-US" sz="2000">
                      <a:solidFill>
                        <a:schemeClr val="bg1"/>
                      </a:solidFill>
                      <a:latin typeface="ＭＳ ゴシック" panose="020B0609070205080204" pitchFamily="49" charset="-128"/>
                      <a:ea typeface="ＭＳ ゴシック" panose="020B0609070205080204" pitchFamily="49" charset="-128"/>
                    </a:rPr>
                    <a:t>女</a:t>
                  </a:r>
                </a:p>
                <a:p>
                  <a:pPr algn="ctr" eaLnBrk="0" hangingPunct="0">
                    <a:tabLst>
                      <a:tab pos="457200" algn="l"/>
                    </a:tabLst>
                    <a:defRPr/>
                  </a:pPr>
                  <a:endParaRPr lang="ja-JP" altLang="en-US" sz="2000">
                    <a:solidFill>
                      <a:schemeClr val="bg1"/>
                    </a:solidFill>
                    <a:latin typeface="ＭＳ ゴシック" panose="020B0609070205080204" pitchFamily="49" charset="-128"/>
                    <a:ea typeface="ＭＳ ゴシック" panose="020B0609070205080204" pitchFamily="49" charset="-128"/>
                  </a:endParaRPr>
                </a:p>
              </p:txBody>
            </p:sp>
            <p:sp>
              <p:nvSpPr>
                <p:cNvPr id="44" name="Rectangle 31"/>
                <p:cNvSpPr>
                  <a:spLocks noChangeArrowheads="1"/>
                </p:cNvSpPr>
                <p:nvPr/>
              </p:nvSpPr>
              <p:spPr bwMode="auto">
                <a:xfrm>
                  <a:off x="2856" y="403"/>
                  <a:ext cx="720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ＭＳ ゴシック" panose="020B0609070205080204" pitchFamily="49" charset="-128"/>
                    <a:ea typeface="ＭＳ ゴシック" panose="020B0609070205080204" pitchFamily="49" charset="-128"/>
                  </a:endParaRPr>
                </a:p>
              </p:txBody>
            </p:sp>
          </p:grpSp>
          <p:grpSp>
            <p:nvGrpSpPr>
              <p:cNvPr id="13" name="Group 34"/>
              <p:cNvGrpSpPr>
                <a:grpSpLocks/>
              </p:cNvGrpSpPr>
              <p:nvPr/>
            </p:nvGrpSpPr>
            <p:grpSpPr bwMode="auto">
              <a:xfrm>
                <a:off x="0" y="806"/>
                <a:ext cx="696" cy="403"/>
                <a:chOff x="0" y="806"/>
                <a:chExt cx="696" cy="403"/>
              </a:xfrm>
            </p:grpSpPr>
            <p:sp>
              <p:nvSpPr>
                <p:cNvPr id="41" name="Rectangle 9"/>
                <p:cNvSpPr>
                  <a:spLocks noChangeArrowheads="1"/>
                </p:cNvSpPr>
                <p:nvPr/>
              </p:nvSpPr>
              <p:spPr bwMode="auto">
                <a:xfrm>
                  <a:off x="40" y="806"/>
                  <a:ext cx="616" cy="40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hangingPunct="0">
                    <a:tabLst>
                      <a:tab pos="457200" algn="l"/>
                    </a:tabLst>
                    <a:defRPr/>
                  </a:pPr>
                  <a:r>
                    <a:rPr lang="ja-JP" altLang="en-US" sz="1800" dirty="0">
                      <a:solidFill>
                        <a:schemeClr val="bg1"/>
                      </a:solidFill>
                      <a:latin typeface="ＭＳ ゴシック" panose="020B0609070205080204" pitchFamily="49" charset="-128"/>
                      <a:ea typeface="ＭＳ ゴシック" panose="020B0609070205080204" pitchFamily="49" charset="-128"/>
                    </a:rPr>
                    <a:t>口腔・咽頭</a:t>
                  </a:r>
                </a:p>
                <a:p>
                  <a:pPr eaLnBrk="0" hangingPunct="0">
                    <a:tabLst>
                      <a:tab pos="457200" algn="l"/>
                    </a:tabLst>
                    <a:defRPr/>
                  </a:pPr>
                  <a:endParaRPr lang="ja-JP" altLang="en-US" sz="1800" dirty="0">
                    <a:solidFill>
                      <a:schemeClr val="bg1"/>
                    </a:solidFill>
                    <a:latin typeface="ＭＳ ゴシック" panose="020B0609070205080204" pitchFamily="49" charset="-128"/>
                    <a:ea typeface="ＭＳ ゴシック" panose="020B0609070205080204" pitchFamily="49" charset="-128"/>
                  </a:endParaRPr>
                </a:p>
              </p:txBody>
            </p:sp>
            <p:sp>
              <p:nvSpPr>
                <p:cNvPr id="42" name="Rectangle 33"/>
                <p:cNvSpPr>
                  <a:spLocks noChangeArrowheads="1"/>
                </p:cNvSpPr>
                <p:nvPr/>
              </p:nvSpPr>
              <p:spPr bwMode="auto">
                <a:xfrm>
                  <a:off x="0" y="806"/>
                  <a:ext cx="696" cy="405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ＭＳ ゴシック" panose="020B0609070205080204" pitchFamily="49" charset="-128"/>
                    <a:ea typeface="ＭＳ ゴシック" panose="020B0609070205080204" pitchFamily="49" charset="-128"/>
                  </a:endParaRPr>
                </a:p>
              </p:txBody>
            </p:sp>
          </p:grpSp>
          <p:grpSp>
            <p:nvGrpSpPr>
              <p:cNvPr id="14" name="Group 36"/>
              <p:cNvGrpSpPr>
                <a:grpSpLocks/>
              </p:cNvGrpSpPr>
              <p:nvPr/>
            </p:nvGrpSpPr>
            <p:grpSpPr bwMode="auto">
              <a:xfrm>
                <a:off x="696" y="806"/>
                <a:ext cx="720" cy="403"/>
                <a:chOff x="696" y="806"/>
                <a:chExt cx="720" cy="403"/>
              </a:xfrm>
            </p:grpSpPr>
            <p:sp>
              <p:nvSpPr>
                <p:cNvPr id="39" name="Rectangle 10"/>
                <p:cNvSpPr>
                  <a:spLocks noChangeArrowheads="1"/>
                </p:cNvSpPr>
                <p:nvPr/>
              </p:nvSpPr>
              <p:spPr bwMode="auto">
                <a:xfrm>
                  <a:off x="736" y="806"/>
                  <a:ext cx="640" cy="40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eaLnBrk="0" hangingPunct="0">
                    <a:tabLst>
                      <a:tab pos="457200" algn="l"/>
                    </a:tabLst>
                    <a:defRPr/>
                  </a:pPr>
                  <a:r>
                    <a:rPr lang="en-US" altLang="ja-JP" sz="2000">
                      <a:solidFill>
                        <a:srgbClr val="FF9900"/>
                      </a:solidFill>
                      <a:latin typeface="ＭＳ ゴシック" panose="020B0609070205080204" pitchFamily="49" charset="-128"/>
                      <a:ea typeface="ＭＳ ゴシック" panose="020B0609070205080204" pitchFamily="49" charset="-128"/>
                    </a:rPr>
                    <a:t>8.4↑</a:t>
                  </a:r>
                </a:p>
                <a:p>
                  <a:pPr algn="ctr" eaLnBrk="0" hangingPunct="0">
                    <a:tabLst>
                      <a:tab pos="457200" algn="l"/>
                    </a:tabLst>
                    <a:defRPr/>
                  </a:pPr>
                  <a:endParaRPr lang="en-US" altLang="ja-JP" sz="2000">
                    <a:solidFill>
                      <a:schemeClr val="bg1"/>
                    </a:solidFill>
                    <a:latin typeface="ＭＳ ゴシック" panose="020B0609070205080204" pitchFamily="49" charset="-128"/>
                    <a:ea typeface="ＭＳ ゴシック" panose="020B0609070205080204" pitchFamily="49" charset="-128"/>
                  </a:endParaRPr>
                </a:p>
              </p:txBody>
            </p:sp>
            <p:sp>
              <p:nvSpPr>
                <p:cNvPr id="40" name="Rectangle 35"/>
                <p:cNvSpPr>
                  <a:spLocks noChangeArrowheads="1"/>
                </p:cNvSpPr>
                <p:nvPr/>
              </p:nvSpPr>
              <p:spPr bwMode="auto">
                <a:xfrm>
                  <a:off x="696" y="806"/>
                  <a:ext cx="720" cy="405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ＭＳ ゴシック" panose="020B0609070205080204" pitchFamily="49" charset="-128"/>
                    <a:ea typeface="ＭＳ ゴシック" panose="020B0609070205080204" pitchFamily="49" charset="-128"/>
                  </a:endParaRPr>
                </a:p>
              </p:txBody>
            </p:sp>
          </p:grpSp>
          <p:grpSp>
            <p:nvGrpSpPr>
              <p:cNvPr id="15" name="Group 38"/>
              <p:cNvGrpSpPr>
                <a:grpSpLocks/>
              </p:cNvGrpSpPr>
              <p:nvPr/>
            </p:nvGrpSpPr>
            <p:grpSpPr bwMode="auto">
              <a:xfrm>
                <a:off x="1416" y="806"/>
                <a:ext cx="720" cy="403"/>
                <a:chOff x="1416" y="806"/>
                <a:chExt cx="720" cy="403"/>
              </a:xfrm>
            </p:grpSpPr>
            <p:sp>
              <p:nvSpPr>
                <p:cNvPr id="37" name="Rectangle 11"/>
                <p:cNvSpPr>
                  <a:spLocks noChangeArrowheads="1"/>
                </p:cNvSpPr>
                <p:nvPr/>
              </p:nvSpPr>
              <p:spPr bwMode="auto">
                <a:xfrm>
                  <a:off x="1456" y="806"/>
                  <a:ext cx="640" cy="40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eaLnBrk="0" hangingPunct="0">
                    <a:tabLst>
                      <a:tab pos="457200" algn="l"/>
                    </a:tabLst>
                    <a:defRPr/>
                  </a:pPr>
                  <a:r>
                    <a:rPr lang="en-US" altLang="ja-JP" sz="2000">
                      <a:solidFill>
                        <a:srgbClr val="FF9900"/>
                      </a:solidFill>
                      <a:latin typeface="ＭＳ ゴシック" panose="020B0609070205080204" pitchFamily="49" charset="-128"/>
                      <a:ea typeface="ＭＳ ゴシック" panose="020B0609070205080204" pitchFamily="49" charset="-128"/>
                    </a:rPr>
                    <a:t>2.7↑</a:t>
                  </a:r>
                </a:p>
                <a:p>
                  <a:pPr algn="ctr" eaLnBrk="0" hangingPunct="0">
                    <a:tabLst>
                      <a:tab pos="457200" algn="l"/>
                    </a:tabLst>
                    <a:defRPr/>
                  </a:pPr>
                  <a:endParaRPr lang="en-US" altLang="ja-JP" sz="2000">
                    <a:solidFill>
                      <a:schemeClr val="bg1"/>
                    </a:solidFill>
                    <a:latin typeface="ＭＳ ゴシック" panose="020B0609070205080204" pitchFamily="49" charset="-128"/>
                    <a:ea typeface="ＭＳ ゴシック" panose="020B0609070205080204" pitchFamily="49" charset="-128"/>
                  </a:endParaRPr>
                </a:p>
              </p:txBody>
            </p:sp>
            <p:sp>
              <p:nvSpPr>
                <p:cNvPr id="38" name="Rectangle 37"/>
                <p:cNvSpPr>
                  <a:spLocks noChangeArrowheads="1"/>
                </p:cNvSpPr>
                <p:nvPr/>
              </p:nvSpPr>
              <p:spPr bwMode="auto">
                <a:xfrm>
                  <a:off x="1416" y="806"/>
                  <a:ext cx="721" cy="405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ＭＳ ゴシック" panose="020B0609070205080204" pitchFamily="49" charset="-128"/>
                    <a:ea typeface="ＭＳ ゴシック" panose="020B0609070205080204" pitchFamily="49" charset="-128"/>
                  </a:endParaRPr>
                </a:p>
              </p:txBody>
            </p:sp>
          </p:grpSp>
          <p:grpSp>
            <p:nvGrpSpPr>
              <p:cNvPr id="16" name="Group 40"/>
              <p:cNvGrpSpPr>
                <a:grpSpLocks/>
              </p:cNvGrpSpPr>
              <p:nvPr/>
            </p:nvGrpSpPr>
            <p:grpSpPr bwMode="auto">
              <a:xfrm>
                <a:off x="2136" y="806"/>
                <a:ext cx="720" cy="403"/>
                <a:chOff x="2136" y="806"/>
                <a:chExt cx="720" cy="403"/>
              </a:xfrm>
            </p:grpSpPr>
            <p:sp>
              <p:nvSpPr>
                <p:cNvPr id="35" name="Rectangle 12"/>
                <p:cNvSpPr>
                  <a:spLocks noChangeArrowheads="1"/>
                </p:cNvSpPr>
                <p:nvPr/>
              </p:nvSpPr>
              <p:spPr bwMode="auto">
                <a:xfrm>
                  <a:off x="2176" y="806"/>
                  <a:ext cx="640" cy="40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eaLnBrk="0" hangingPunct="0">
                    <a:tabLst>
                      <a:tab pos="457200" algn="l"/>
                    </a:tabLst>
                    <a:defRPr/>
                  </a:pPr>
                  <a:r>
                    <a:rPr lang="en-US" altLang="ja-JP" sz="2000">
                      <a:solidFill>
                        <a:schemeClr val="bg1"/>
                      </a:solidFill>
                      <a:latin typeface="ＭＳ ゴシック" panose="020B0609070205080204" pitchFamily="49" charset="-128"/>
                      <a:ea typeface="ＭＳ ゴシック" panose="020B0609070205080204" pitchFamily="49" charset="-128"/>
                    </a:rPr>
                    <a:t>4.2</a:t>
                  </a:r>
                </a:p>
                <a:p>
                  <a:pPr algn="ctr" eaLnBrk="0" hangingPunct="0">
                    <a:tabLst>
                      <a:tab pos="457200" algn="l"/>
                    </a:tabLst>
                    <a:defRPr/>
                  </a:pPr>
                  <a:endParaRPr lang="en-US" altLang="ja-JP" sz="2000">
                    <a:solidFill>
                      <a:schemeClr val="bg1"/>
                    </a:solidFill>
                    <a:latin typeface="ＭＳ ゴシック" panose="020B0609070205080204" pitchFamily="49" charset="-128"/>
                    <a:ea typeface="ＭＳ ゴシック" panose="020B0609070205080204" pitchFamily="49" charset="-128"/>
                  </a:endParaRPr>
                </a:p>
              </p:txBody>
            </p:sp>
            <p:sp>
              <p:nvSpPr>
                <p:cNvPr id="36" name="Rectangle 39"/>
                <p:cNvSpPr>
                  <a:spLocks noChangeArrowheads="1"/>
                </p:cNvSpPr>
                <p:nvPr/>
              </p:nvSpPr>
              <p:spPr bwMode="auto">
                <a:xfrm>
                  <a:off x="2136" y="806"/>
                  <a:ext cx="720" cy="405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ＭＳ ゴシック" panose="020B0609070205080204" pitchFamily="49" charset="-128"/>
                    <a:ea typeface="ＭＳ ゴシック" panose="020B0609070205080204" pitchFamily="49" charset="-128"/>
                  </a:endParaRPr>
                </a:p>
              </p:txBody>
            </p:sp>
          </p:grpSp>
          <p:grpSp>
            <p:nvGrpSpPr>
              <p:cNvPr id="17" name="Group 42"/>
              <p:cNvGrpSpPr>
                <a:grpSpLocks/>
              </p:cNvGrpSpPr>
              <p:nvPr/>
            </p:nvGrpSpPr>
            <p:grpSpPr bwMode="auto">
              <a:xfrm>
                <a:off x="2856" y="806"/>
                <a:ext cx="720" cy="403"/>
                <a:chOff x="2856" y="806"/>
                <a:chExt cx="720" cy="403"/>
              </a:xfrm>
            </p:grpSpPr>
            <p:sp>
              <p:nvSpPr>
                <p:cNvPr id="33" name="Rectangle 13"/>
                <p:cNvSpPr>
                  <a:spLocks noChangeArrowheads="1"/>
                </p:cNvSpPr>
                <p:nvPr/>
              </p:nvSpPr>
              <p:spPr bwMode="auto">
                <a:xfrm>
                  <a:off x="2896" y="806"/>
                  <a:ext cx="640" cy="40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eaLnBrk="0" hangingPunct="0">
                    <a:tabLst>
                      <a:tab pos="457200" algn="l"/>
                    </a:tabLst>
                    <a:defRPr/>
                  </a:pPr>
                  <a:r>
                    <a:rPr lang="en-US" altLang="ja-JP" sz="2000">
                      <a:solidFill>
                        <a:schemeClr val="bg1"/>
                      </a:solidFill>
                      <a:latin typeface="ＭＳ ゴシック" panose="020B0609070205080204" pitchFamily="49" charset="-128"/>
                      <a:ea typeface="ＭＳ ゴシック" panose="020B0609070205080204" pitchFamily="49" charset="-128"/>
                    </a:rPr>
                    <a:t>1.6</a:t>
                  </a:r>
                </a:p>
                <a:p>
                  <a:pPr algn="ctr" eaLnBrk="0" hangingPunct="0">
                    <a:tabLst>
                      <a:tab pos="457200" algn="l"/>
                    </a:tabLst>
                    <a:defRPr/>
                  </a:pPr>
                  <a:endParaRPr lang="en-US" altLang="ja-JP" sz="2000">
                    <a:solidFill>
                      <a:schemeClr val="bg1"/>
                    </a:solidFill>
                    <a:latin typeface="ＭＳ ゴシック" panose="020B0609070205080204" pitchFamily="49" charset="-128"/>
                    <a:ea typeface="ＭＳ ゴシック" panose="020B0609070205080204" pitchFamily="49" charset="-128"/>
                  </a:endParaRPr>
                </a:p>
              </p:txBody>
            </p:sp>
            <p:sp>
              <p:nvSpPr>
                <p:cNvPr id="34" name="Rectangle 41"/>
                <p:cNvSpPr>
                  <a:spLocks noChangeArrowheads="1"/>
                </p:cNvSpPr>
                <p:nvPr/>
              </p:nvSpPr>
              <p:spPr bwMode="auto">
                <a:xfrm>
                  <a:off x="2856" y="806"/>
                  <a:ext cx="720" cy="405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ＭＳ ゴシック" panose="020B0609070205080204" pitchFamily="49" charset="-128"/>
                    <a:ea typeface="ＭＳ ゴシック" panose="020B0609070205080204" pitchFamily="49" charset="-128"/>
                  </a:endParaRPr>
                </a:p>
              </p:txBody>
            </p:sp>
          </p:grpSp>
          <p:grpSp>
            <p:nvGrpSpPr>
              <p:cNvPr id="18" name="Group 44"/>
              <p:cNvGrpSpPr>
                <a:grpSpLocks/>
              </p:cNvGrpSpPr>
              <p:nvPr/>
            </p:nvGrpSpPr>
            <p:grpSpPr bwMode="auto">
              <a:xfrm>
                <a:off x="0" y="1209"/>
                <a:ext cx="696" cy="403"/>
                <a:chOff x="0" y="1209"/>
                <a:chExt cx="696" cy="403"/>
              </a:xfrm>
            </p:grpSpPr>
            <p:sp>
              <p:nvSpPr>
                <p:cNvPr id="31" name="Rectangle 14"/>
                <p:cNvSpPr>
                  <a:spLocks noChangeArrowheads="1"/>
                </p:cNvSpPr>
                <p:nvPr/>
              </p:nvSpPr>
              <p:spPr bwMode="auto">
                <a:xfrm>
                  <a:off x="40" y="1211"/>
                  <a:ext cx="616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hangingPunct="0">
                    <a:tabLst>
                      <a:tab pos="457200" algn="l"/>
                    </a:tabLst>
                    <a:defRPr/>
                  </a:pPr>
                  <a:r>
                    <a:rPr lang="ja-JP" altLang="en-US" sz="2000">
                      <a:solidFill>
                        <a:schemeClr val="bg1"/>
                      </a:solidFill>
                      <a:latin typeface="ＭＳ ゴシック" panose="020B0609070205080204" pitchFamily="49" charset="-128"/>
                      <a:ea typeface="ＭＳ ゴシック" panose="020B0609070205080204" pitchFamily="49" charset="-128"/>
                    </a:rPr>
                    <a:t>喉頭</a:t>
                  </a:r>
                </a:p>
                <a:p>
                  <a:pPr eaLnBrk="0" hangingPunct="0">
                    <a:tabLst>
                      <a:tab pos="457200" algn="l"/>
                    </a:tabLst>
                    <a:defRPr/>
                  </a:pPr>
                  <a:endParaRPr lang="ja-JP" altLang="en-US" sz="2000">
                    <a:solidFill>
                      <a:schemeClr val="bg1"/>
                    </a:solidFill>
                    <a:latin typeface="ＭＳ ゴシック" panose="020B0609070205080204" pitchFamily="49" charset="-128"/>
                    <a:ea typeface="ＭＳ ゴシック" panose="020B0609070205080204" pitchFamily="49" charset="-128"/>
                  </a:endParaRPr>
                </a:p>
              </p:txBody>
            </p:sp>
            <p:sp>
              <p:nvSpPr>
                <p:cNvPr id="32" name="Rectangle 43"/>
                <p:cNvSpPr>
                  <a:spLocks noChangeArrowheads="1"/>
                </p:cNvSpPr>
                <p:nvPr/>
              </p:nvSpPr>
              <p:spPr bwMode="auto">
                <a:xfrm>
                  <a:off x="0" y="1211"/>
                  <a:ext cx="696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ＭＳ ゴシック" panose="020B0609070205080204" pitchFamily="49" charset="-128"/>
                    <a:ea typeface="ＭＳ ゴシック" panose="020B0609070205080204" pitchFamily="49" charset="-128"/>
                  </a:endParaRPr>
                </a:p>
              </p:txBody>
            </p:sp>
          </p:grpSp>
          <p:grpSp>
            <p:nvGrpSpPr>
              <p:cNvPr id="19" name="Group 46"/>
              <p:cNvGrpSpPr>
                <a:grpSpLocks/>
              </p:cNvGrpSpPr>
              <p:nvPr/>
            </p:nvGrpSpPr>
            <p:grpSpPr bwMode="auto">
              <a:xfrm>
                <a:off x="696" y="1209"/>
                <a:ext cx="720" cy="403"/>
                <a:chOff x="696" y="1209"/>
                <a:chExt cx="720" cy="403"/>
              </a:xfrm>
            </p:grpSpPr>
            <p:sp>
              <p:nvSpPr>
                <p:cNvPr id="29" name="Rectangle 15"/>
                <p:cNvSpPr>
                  <a:spLocks noChangeArrowheads="1"/>
                </p:cNvSpPr>
                <p:nvPr/>
              </p:nvSpPr>
              <p:spPr bwMode="auto">
                <a:xfrm>
                  <a:off x="736" y="1211"/>
                  <a:ext cx="640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eaLnBrk="0" hangingPunct="0">
                    <a:tabLst>
                      <a:tab pos="457200" algn="l"/>
                    </a:tabLst>
                    <a:defRPr/>
                  </a:pPr>
                  <a:r>
                    <a:rPr lang="en-US" altLang="ja-JP" sz="2000">
                      <a:solidFill>
                        <a:schemeClr val="bg1"/>
                      </a:solidFill>
                      <a:latin typeface="ＭＳ ゴシック" panose="020B0609070205080204" pitchFamily="49" charset="-128"/>
                      <a:ea typeface="ＭＳ ゴシック" panose="020B0609070205080204" pitchFamily="49" charset="-128"/>
                    </a:rPr>
                    <a:t>4.0</a:t>
                  </a:r>
                </a:p>
                <a:p>
                  <a:pPr algn="ctr" eaLnBrk="0" hangingPunct="0">
                    <a:tabLst>
                      <a:tab pos="457200" algn="l"/>
                    </a:tabLst>
                    <a:defRPr/>
                  </a:pPr>
                  <a:endParaRPr lang="en-US" altLang="ja-JP" sz="2000">
                    <a:solidFill>
                      <a:schemeClr val="bg1"/>
                    </a:solidFill>
                    <a:latin typeface="ＭＳ ゴシック" panose="020B0609070205080204" pitchFamily="49" charset="-128"/>
                    <a:ea typeface="ＭＳ ゴシック" panose="020B0609070205080204" pitchFamily="49" charset="-128"/>
                  </a:endParaRPr>
                </a:p>
              </p:txBody>
            </p:sp>
            <p:sp>
              <p:nvSpPr>
                <p:cNvPr id="30" name="Rectangle 45"/>
                <p:cNvSpPr>
                  <a:spLocks noChangeArrowheads="1"/>
                </p:cNvSpPr>
                <p:nvPr/>
              </p:nvSpPr>
              <p:spPr bwMode="auto">
                <a:xfrm>
                  <a:off x="696" y="1211"/>
                  <a:ext cx="720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ＭＳ ゴシック" panose="020B0609070205080204" pitchFamily="49" charset="-128"/>
                    <a:ea typeface="ＭＳ ゴシック" panose="020B0609070205080204" pitchFamily="49" charset="-128"/>
                  </a:endParaRPr>
                </a:p>
              </p:txBody>
            </p:sp>
          </p:grpSp>
          <p:grpSp>
            <p:nvGrpSpPr>
              <p:cNvPr id="20" name="Group 48"/>
              <p:cNvGrpSpPr>
                <a:grpSpLocks/>
              </p:cNvGrpSpPr>
              <p:nvPr/>
            </p:nvGrpSpPr>
            <p:grpSpPr bwMode="auto">
              <a:xfrm>
                <a:off x="1416" y="1209"/>
                <a:ext cx="720" cy="403"/>
                <a:chOff x="1416" y="1209"/>
                <a:chExt cx="720" cy="403"/>
              </a:xfrm>
            </p:grpSpPr>
            <p:sp>
              <p:nvSpPr>
                <p:cNvPr id="27" name="Rectangle 16"/>
                <p:cNvSpPr>
                  <a:spLocks noChangeArrowheads="1"/>
                </p:cNvSpPr>
                <p:nvPr/>
              </p:nvSpPr>
              <p:spPr bwMode="auto">
                <a:xfrm>
                  <a:off x="1456" y="1211"/>
                  <a:ext cx="640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eaLnBrk="0" hangingPunct="0">
                    <a:tabLst>
                      <a:tab pos="457200" algn="l"/>
                    </a:tabLst>
                    <a:defRPr/>
                  </a:pPr>
                  <a:r>
                    <a:rPr lang="en-US" altLang="ja-JP" sz="2000">
                      <a:solidFill>
                        <a:schemeClr val="bg1"/>
                      </a:solidFill>
                      <a:latin typeface="ＭＳ ゴシック" panose="020B0609070205080204" pitchFamily="49" charset="-128"/>
                      <a:ea typeface="ＭＳ ゴシック" panose="020B0609070205080204" pitchFamily="49" charset="-128"/>
                    </a:rPr>
                    <a:t>0.2</a:t>
                  </a:r>
                </a:p>
                <a:p>
                  <a:pPr algn="ctr" eaLnBrk="0" hangingPunct="0">
                    <a:tabLst>
                      <a:tab pos="457200" algn="l"/>
                    </a:tabLst>
                    <a:defRPr/>
                  </a:pPr>
                  <a:endParaRPr lang="en-US" altLang="ja-JP" sz="2000">
                    <a:solidFill>
                      <a:schemeClr val="bg1"/>
                    </a:solidFill>
                    <a:latin typeface="ＭＳ ゴシック" panose="020B0609070205080204" pitchFamily="49" charset="-128"/>
                    <a:ea typeface="ＭＳ ゴシック" panose="020B0609070205080204" pitchFamily="49" charset="-128"/>
                  </a:endParaRPr>
                </a:p>
              </p:txBody>
            </p:sp>
            <p:sp>
              <p:nvSpPr>
                <p:cNvPr id="28" name="Rectangle 47"/>
                <p:cNvSpPr>
                  <a:spLocks noChangeArrowheads="1"/>
                </p:cNvSpPr>
                <p:nvPr/>
              </p:nvSpPr>
              <p:spPr bwMode="auto">
                <a:xfrm>
                  <a:off x="1416" y="1211"/>
                  <a:ext cx="721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ＭＳ ゴシック" panose="020B0609070205080204" pitchFamily="49" charset="-128"/>
                    <a:ea typeface="ＭＳ ゴシック" panose="020B0609070205080204" pitchFamily="49" charset="-128"/>
                  </a:endParaRPr>
                </a:p>
              </p:txBody>
            </p:sp>
          </p:grpSp>
          <p:grpSp>
            <p:nvGrpSpPr>
              <p:cNvPr id="21" name="Group 50"/>
              <p:cNvGrpSpPr>
                <a:grpSpLocks/>
              </p:cNvGrpSpPr>
              <p:nvPr/>
            </p:nvGrpSpPr>
            <p:grpSpPr bwMode="auto">
              <a:xfrm>
                <a:off x="2136" y="1209"/>
                <a:ext cx="720" cy="403"/>
                <a:chOff x="2136" y="1209"/>
                <a:chExt cx="720" cy="403"/>
              </a:xfrm>
            </p:grpSpPr>
            <p:sp>
              <p:nvSpPr>
                <p:cNvPr id="25" name="Rectangle 17"/>
                <p:cNvSpPr>
                  <a:spLocks noChangeArrowheads="1"/>
                </p:cNvSpPr>
                <p:nvPr/>
              </p:nvSpPr>
              <p:spPr bwMode="auto">
                <a:xfrm>
                  <a:off x="2176" y="1211"/>
                  <a:ext cx="640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eaLnBrk="0" hangingPunct="0">
                    <a:tabLst>
                      <a:tab pos="457200" algn="l"/>
                    </a:tabLst>
                    <a:defRPr/>
                  </a:pPr>
                  <a:r>
                    <a:rPr lang="en-US" altLang="ja-JP" sz="2000">
                      <a:solidFill>
                        <a:schemeClr val="bg1"/>
                      </a:solidFill>
                      <a:latin typeface="ＭＳ ゴシック" panose="020B0609070205080204" pitchFamily="49" charset="-128"/>
                      <a:ea typeface="ＭＳ ゴシック" panose="020B0609070205080204" pitchFamily="49" charset="-128"/>
                    </a:rPr>
                    <a:t>3.3</a:t>
                  </a:r>
                </a:p>
                <a:p>
                  <a:pPr algn="ctr" eaLnBrk="0" hangingPunct="0">
                    <a:tabLst>
                      <a:tab pos="457200" algn="l"/>
                    </a:tabLst>
                    <a:defRPr/>
                  </a:pPr>
                  <a:endParaRPr lang="en-US" altLang="ja-JP" sz="2000">
                    <a:solidFill>
                      <a:schemeClr val="bg1"/>
                    </a:solidFill>
                    <a:latin typeface="ＭＳ ゴシック" panose="020B0609070205080204" pitchFamily="49" charset="-128"/>
                    <a:ea typeface="ＭＳ ゴシック" panose="020B0609070205080204" pitchFamily="49" charset="-128"/>
                  </a:endParaRPr>
                </a:p>
              </p:txBody>
            </p:sp>
            <p:sp>
              <p:nvSpPr>
                <p:cNvPr id="26" name="Rectangle 49"/>
                <p:cNvSpPr>
                  <a:spLocks noChangeArrowheads="1"/>
                </p:cNvSpPr>
                <p:nvPr/>
              </p:nvSpPr>
              <p:spPr bwMode="auto">
                <a:xfrm>
                  <a:off x="2136" y="1211"/>
                  <a:ext cx="720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ＭＳ ゴシック" panose="020B0609070205080204" pitchFamily="49" charset="-128"/>
                    <a:ea typeface="ＭＳ ゴシック" panose="020B0609070205080204" pitchFamily="49" charset="-128"/>
                  </a:endParaRPr>
                </a:p>
              </p:txBody>
            </p:sp>
          </p:grpSp>
          <p:grpSp>
            <p:nvGrpSpPr>
              <p:cNvPr id="22" name="Group 52"/>
              <p:cNvGrpSpPr>
                <a:grpSpLocks/>
              </p:cNvGrpSpPr>
              <p:nvPr/>
            </p:nvGrpSpPr>
            <p:grpSpPr bwMode="auto">
              <a:xfrm>
                <a:off x="2856" y="1209"/>
                <a:ext cx="720" cy="403"/>
                <a:chOff x="2856" y="1209"/>
                <a:chExt cx="720" cy="403"/>
              </a:xfrm>
            </p:grpSpPr>
            <p:sp>
              <p:nvSpPr>
                <p:cNvPr id="23" name="Rectangle 18"/>
                <p:cNvSpPr>
                  <a:spLocks noChangeArrowheads="1"/>
                </p:cNvSpPr>
                <p:nvPr/>
              </p:nvSpPr>
              <p:spPr bwMode="auto">
                <a:xfrm>
                  <a:off x="2896" y="1211"/>
                  <a:ext cx="640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eaLnBrk="0" hangingPunct="0">
                    <a:tabLst>
                      <a:tab pos="457200" algn="l"/>
                    </a:tabLst>
                    <a:defRPr/>
                  </a:pPr>
                  <a:r>
                    <a:rPr lang="en-US" altLang="ja-JP" sz="2000">
                      <a:solidFill>
                        <a:schemeClr val="bg1"/>
                      </a:solidFill>
                      <a:latin typeface="ＭＳ ゴシック" panose="020B0609070205080204" pitchFamily="49" charset="-128"/>
                      <a:ea typeface="ＭＳ ゴシック" panose="020B0609070205080204" pitchFamily="49" charset="-128"/>
                    </a:rPr>
                    <a:t>0.7</a:t>
                  </a:r>
                </a:p>
                <a:p>
                  <a:pPr algn="ctr" eaLnBrk="0" hangingPunct="0">
                    <a:tabLst>
                      <a:tab pos="457200" algn="l"/>
                    </a:tabLst>
                    <a:defRPr/>
                  </a:pPr>
                  <a:endParaRPr lang="en-US" altLang="ja-JP" sz="2000">
                    <a:solidFill>
                      <a:schemeClr val="bg1"/>
                    </a:solidFill>
                    <a:latin typeface="ＭＳ ゴシック" panose="020B0609070205080204" pitchFamily="49" charset="-128"/>
                    <a:ea typeface="ＭＳ ゴシック" panose="020B0609070205080204" pitchFamily="49" charset="-128"/>
                  </a:endParaRPr>
                </a:p>
              </p:txBody>
            </p:sp>
            <p:sp>
              <p:nvSpPr>
                <p:cNvPr id="24" name="Rectangle 51"/>
                <p:cNvSpPr>
                  <a:spLocks noChangeArrowheads="1"/>
                </p:cNvSpPr>
                <p:nvPr/>
              </p:nvSpPr>
              <p:spPr bwMode="auto">
                <a:xfrm>
                  <a:off x="2856" y="1211"/>
                  <a:ext cx="720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ＭＳ ゴシック" panose="020B0609070205080204" pitchFamily="49" charset="-128"/>
                    <a:ea typeface="ＭＳ ゴシック" panose="020B0609070205080204" pitchFamily="49" charset="-128"/>
                  </a:endParaRPr>
                </a:p>
              </p:txBody>
            </p:sp>
          </p:grpSp>
        </p:grpSp>
        <p:sp>
          <p:nvSpPr>
            <p:cNvPr id="5" name="Rectangle 54"/>
            <p:cNvSpPr>
              <a:spLocks noChangeArrowheads="1"/>
            </p:cNvSpPr>
            <p:nvPr/>
          </p:nvSpPr>
          <p:spPr bwMode="auto">
            <a:xfrm>
              <a:off x="-2" y="-2"/>
              <a:ext cx="3580" cy="1616"/>
            </a:xfrm>
            <a:prstGeom prst="rect">
              <a:avLst/>
            </a:prstGeom>
            <a:noFill/>
            <a:ln w="7937">
              <a:solidFill>
                <a:srgbClr val="A0A0A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</p:grpSp>
      <p:grpSp>
        <p:nvGrpSpPr>
          <p:cNvPr id="57" name="Group 94"/>
          <p:cNvGrpSpPr>
            <a:grpSpLocks/>
          </p:cNvGrpSpPr>
          <p:nvPr/>
        </p:nvGrpSpPr>
        <p:grpSpPr bwMode="auto">
          <a:xfrm>
            <a:off x="609600" y="3925888"/>
            <a:ext cx="8077200" cy="1727200"/>
            <a:chOff x="-2" y="-2"/>
            <a:chExt cx="3580" cy="1328"/>
          </a:xfrm>
        </p:grpSpPr>
        <p:grpSp>
          <p:nvGrpSpPr>
            <p:cNvPr id="58" name="Group 92"/>
            <p:cNvGrpSpPr>
              <a:grpSpLocks/>
            </p:cNvGrpSpPr>
            <p:nvPr/>
          </p:nvGrpSpPr>
          <p:grpSpPr bwMode="auto">
            <a:xfrm>
              <a:off x="0" y="0"/>
              <a:ext cx="3576" cy="1324"/>
              <a:chOff x="0" y="0"/>
              <a:chExt cx="3576" cy="1324"/>
            </a:xfrm>
          </p:grpSpPr>
          <p:grpSp>
            <p:nvGrpSpPr>
              <p:cNvPr id="60" name="Group 69"/>
              <p:cNvGrpSpPr>
                <a:grpSpLocks/>
              </p:cNvGrpSpPr>
              <p:nvPr/>
            </p:nvGrpSpPr>
            <p:grpSpPr bwMode="auto">
              <a:xfrm>
                <a:off x="0" y="0"/>
                <a:ext cx="696" cy="806"/>
                <a:chOff x="0" y="0"/>
                <a:chExt cx="696" cy="806"/>
              </a:xfrm>
            </p:grpSpPr>
            <p:sp>
              <p:nvSpPr>
                <p:cNvPr id="94" name="Rectangle 56"/>
                <p:cNvSpPr>
                  <a:spLocks noChangeArrowheads="1"/>
                </p:cNvSpPr>
                <p:nvPr/>
              </p:nvSpPr>
              <p:spPr bwMode="auto">
                <a:xfrm>
                  <a:off x="40" y="0"/>
                  <a:ext cx="616" cy="80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eaLnBrk="0" hangingPunct="0">
                    <a:tabLst>
                      <a:tab pos="457200" algn="l"/>
                    </a:tabLst>
                    <a:defRPr/>
                  </a:pPr>
                  <a:r>
                    <a:rPr lang="en-US" altLang="ja-JP" sz="2000">
                      <a:solidFill>
                        <a:schemeClr val="bg1"/>
                      </a:solidFill>
                      <a:latin typeface="ＭＳ ゴシック" panose="020B0609070205080204" pitchFamily="49" charset="-128"/>
                      <a:ea typeface="ＭＳ ゴシック" panose="020B0609070205080204" pitchFamily="49" charset="-128"/>
                    </a:rPr>
                    <a:t> </a:t>
                  </a:r>
                </a:p>
                <a:p>
                  <a:pPr algn="ctr" eaLnBrk="0" hangingPunct="0">
                    <a:tabLst>
                      <a:tab pos="457200" algn="l"/>
                    </a:tabLst>
                    <a:defRPr/>
                  </a:pPr>
                  <a:endParaRPr lang="en-US" altLang="ja-JP" sz="2000">
                    <a:solidFill>
                      <a:schemeClr val="bg1"/>
                    </a:solidFill>
                    <a:latin typeface="ＭＳ ゴシック" panose="020B0609070205080204" pitchFamily="49" charset="-128"/>
                    <a:ea typeface="ＭＳ ゴシック" panose="020B0609070205080204" pitchFamily="49" charset="-128"/>
                  </a:endParaRPr>
                </a:p>
              </p:txBody>
            </p:sp>
            <p:sp>
              <p:nvSpPr>
                <p:cNvPr id="95" name="Rectangle 68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696" cy="806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ＭＳ ゴシック" panose="020B0609070205080204" pitchFamily="49" charset="-128"/>
                    <a:ea typeface="ＭＳ ゴシック" panose="020B0609070205080204" pitchFamily="49" charset="-128"/>
                  </a:endParaRPr>
                </a:p>
              </p:txBody>
            </p:sp>
          </p:grpSp>
          <p:grpSp>
            <p:nvGrpSpPr>
              <p:cNvPr id="61" name="Group 71"/>
              <p:cNvGrpSpPr>
                <a:grpSpLocks/>
              </p:cNvGrpSpPr>
              <p:nvPr/>
            </p:nvGrpSpPr>
            <p:grpSpPr bwMode="auto">
              <a:xfrm>
                <a:off x="696" y="0"/>
                <a:ext cx="1440" cy="403"/>
                <a:chOff x="696" y="0"/>
                <a:chExt cx="1440" cy="403"/>
              </a:xfrm>
            </p:grpSpPr>
            <p:sp>
              <p:nvSpPr>
                <p:cNvPr id="92" name="Rectangle 57"/>
                <p:cNvSpPr>
                  <a:spLocks noChangeArrowheads="1"/>
                </p:cNvSpPr>
                <p:nvPr/>
              </p:nvSpPr>
              <p:spPr bwMode="auto">
                <a:xfrm>
                  <a:off x="736" y="0"/>
                  <a:ext cx="1360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eaLnBrk="0" hangingPunct="0">
                    <a:tabLst>
                      <a:tab pos="457200" algn="l"/>
                    </a:tabLst>
                    <a:defRPr/>
                  </a:pPr>
                  <a:r>
                    <a:rPr lang="en-US" altLang="ja-JP" sz="1800" dirty="0">
                      <a:solidFill>
                        <a:schemeClr val="bg1"/>
                      </a:solidFill>
                      <a:latin typeface="ＭＳ ゴシック" panose="020B0609070205080204" pitchFamily="49" charset="-128"/>
                      <a:ea typeface="ＭＳ ゴシック" panose="020B0609070205080204" pitchFamily="49" charset="-128"/>
                    </a:rPr>
                    <a:t>2003</a:t>
                  </a:r>
                  <a:r>
                    <a:rPr lang="ja-JP" altLang="en-US" sz="1800" dirty="0">
                      <a:solidFill>
                        <a:schemeClr val="bg1"/>
                      </a:solidFill>
                      <a:latin typeface="ＭＳ ゴシック" panose="020B0609070205080204" pitchFamily="49" charset="-128"/>
                      <a:ea typeface="ＭＳ ゴシック" panose="020B0609070205080204" pitchFamily="49" charset="-128"/>
                    </a:rPr>
                    <a:t>年度</a:t>
                  </a:r>
                  <a:r>
                    <a:rPr lang="en-US" altLang="ja-JP" sz="1800" dirty="0">
                      <a:solidFill>
                        <a:schemeClr val="bg1"/>
                      </a:solidFill>
                      <a:latin typeface="ＭＳ ゴシック" panose="020B0609070205080204" pitchFamily="49" charset="-128"/>
                      <a:ea typeface="ＭＳ ゴシック" panose="020B0609070205080204" pitchFamily="49" charset="-128"/>
                    </a:rPr>
                    <a:t>(</a:t>
                  </a:r>
                  <a:r>
                    <a:rPr lang="ja-JP" altLang="en-US" sz="1800" dirty="0">
                      <a:solidFill>
                        <a:schemeClr val="bg1"/>
                      </a:solidFill>
                      <a:latin typeface="ＭＳ ゴシック" panose="020B0609070205080204" pitchFamily="49" charset="-128"/>
                      <a:ea typeface="ＭＳ ゴシック" panose="020B0609070205080204" pitchFamily="49" charset="-128"/>
                    </a:rPr>
                    <a:t>人口</a:t>
                  </a:r>
                  <a:r>
                    <a:rPr lang="en-US" altLang="ja-JP" sz="1800" dirty="0">
                      <a:solidFill>
                        <a:schemeClr val="bg1"/>
                      </a:solidFill>
                      <a:latin typeface="ＭＳ ゴシック" panose="020B0609070205080204" pitchFamily="49" charset="-128"/>
                      <a:ea typeface="ＭＳ ゴシック" panose="020B0609070205080204" pitchFamily="49" charset="-128"/>
                    </a:rPr>
                    <a:t>10</a:t>
                  </a:r>
                  <a:r>
                    <a:rPr lang="ja-JP" altLang="en-US" sz="1800" dirty="0">
                      <a:solidFill>
                        <a:schemeClr val="bg1"/>
                      </a:solidFill>
                      <a:latin typeface="ＭＳ ゴシック" panose="020B0609070205080204" pitchFamily="49" charset="-128"/>
                      <a:ea typeface="ＭＳ ゴシック" panose="020B0609070205080204" pitchFamily="49" charset="-128"/>
                    </a:rPr>
                    <a:t>万人対</a:t>
                  </a:r>
                  <a:r>
                    <a:rPr lang="en-US" altLang="ja-JP" sz="1800" dirty="0">
                      <a:solidFill>
                        <a:schemeClr val="bg1"/>
                      </a:solidFill>
                      <a:latin typeface="ＭＳ ゴシック" panose="020B0609070205080204" pitchFamily="49" charset="-128"/>
                      <a:ea typeface="ＭＳ ゴシック" panose="020B0609070205080204" pitchFamily="49" charset="-128"/>
                    </a:rPr>
                    <a:t>)</a:t>
                  </a:r>
                </a:p>
                <a:p>
                  <a:pPr algn="ctr" eaLnBrk="0" hangingPunct="0">
                    <a:tabLst>
                      <a:tab pos="457200" algn="l"/>
                    </a:tabLst>
                    <a:defRPr/>
                  </a:pPr>
                  <a:endParaRPr lang="en-US" altLang="ja-JP" sz="1800" dirty="0">
                    <a:solidFill>
                      <a:schemeClr val="bg1"/>
                    </a:solidFill>
                    <a:latin typeface="ＭＳ ゴシック" panose="020B0609070205080204" pitchFamily="49" charset="-128"/>
                    <a:ea typeface="ＭＳ ゴシック" panose="020B0609070205080204" pitchFamily="49" charset="-128"/>
                  </a:endParaRPr>
                </a:p>
              </p:txBody>
            </p:sp>
            <p:sp>
              <p:nvSpPr>
                <p:cNvPr id="93" name="Rectangle 70"/>
                <p:cNvSpPr>
                  <a:spLocks noChangeArrowheads="1"/>
                </p:cNvSpPr>
                <p:nvPr/>
              </p:nvSpPr>
              <p:spPr bwMode="auto">
                <a:xfrm>
                  <a:off x="696" y="0"/>
                  <a:ext cx="1440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ＭＳ ゴシック" panose="020B0609070205080204" pitchFamily="49" charset="-128"/>
                    <a:ea typeface="ＭＳ ゴシック" panose="020B0609070205080204" pitchFamily="49" charset="-128"/>
                  </a:endParaRPr>
                </a:p>
              </p:txBody>
            </p:sp>
          </p:grpSp>
          <p:grpSp>
            <p:nvGrpSpPr>
              <p:cNvPr id="62" name="Group 73"/>
              <p:cNvGrpSpPr>
                <a:grpSpLocks/>
              </p:cNvGrpSpPr>
              <p:nvPr/>
            </p:nvGrpSpPr>
            <p:grpSpPr bwMode="auto">
              <a:xfrm>
                <a:off x="2136" y="0"/>
                <a:ext cx="1440" cy="403"/>
                <a:chOff x="2136" y="0"/>
                <a:chExt cx="1440" cy="403"/>
              </a:xfrm>
            </p:grpSpPr>
            <p:sp>
              <p:nvSpPr>
                <p:cNvPr id="90" name="Rectangle 58"/>
                <p:cNvSpPr>
                  <a:spLocks noChangeArrowheads="1"/>
                </p:cNvSpPr>
                <p:nvPr/>
              </p:nvSpPr>
              <p:spPr bwMode="auto">
                <a:xfrm>
                  <a:off x="2176" y="0"/>
                  <a:ext cx="1359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eaLnBrk="0" hangingPunct="0">
                    <a:tabLst>
                      <a:tab pos="457200" algn="l"/>
                    </a:tabLst>
                    <a:defRPr/>
                  </a:pPr>
                  <a:r>
                    <a:rPr lang="en-US" altLang="ja-JP" sz="1800" dirty="0">
                      <a:solidFill>
                        <a:schemeClr val="bg1"/>
                      </a:solidFill>
                      <a:latin typeface="ＭＳ ゴシック" panose="020B0609070205080204" pitchFamily="49" charset="-128"/>
                      <a:ea typeface="ＭＳ ゴシック" panose="020B0609070205080204" pitchFamily="49" charset="-128"/>
                    </a:rPr>
                    <a:t>1980</a:t>
                  </a:r>
                  <a:r>
                    <a:rPr lang="ja-JP" altLang="en-US" sz="1800" dirty="0">
                      <a:solidFill>
                        <a:schemeClr val="bg1"/>
                      </a:solidFill>
                      <a:latin typeface="ＭＳ ゴシック" panose="020B0609070205080204" pitchFamily="49" charset="-128"/>
                      <a:ea typeface="ＭＳ ゴシック" panose="020B0609070205080204" pitchFamily="49" charset="-128"/>
                    </a:rPr>
                    <a:t>年度</a:t>
                  </a:r>
                  <a:r>
                    <a:rPr lang="en-US" altLang="ja-JP" sz="1800" dirty="0">
                      <a:solidFill>
                        <a:schemeClr val="bg1"/>
                      </a:solidFill>
                      <a:latin typeface="ＭＳ ゴシック" panose="020B0609070205080204" pitchFamily="49" charset="-128"/>
                      <a:ea typeface="ＭＳ ゴシック" panose="020B0609070205080204" pitchFamily="49" charset="-128"/>
                    </a:rPr>
                    <a:t>(</a:t>
                  </a:r>
                  <a:r>
                    <a:rPr lang="ja-JP" altLang="en-US" sz="1800" dirty="0">
                      <a:solidFill>
                        <a:schemeClr val="bg1"/>
                      </a:solidFill>
                      <a:latin typeface="ＭＳ ゴシック" panose="020B0609070205080204" pitchFamily="49" charset="-128"/>
                      <a:ea typeface="ＭＳ ゴシック" panose="020B0609070205080204" pitchFamily="49" charset="-128"/>
                    </a:rPr>
                    <a:t>人口</a:t>
                  </a:r>
                  <a:r>
                    <a:rPr lang="en-US" altLang="ja-JP" sz="1800" dirty="0">
                      <a:solidFill>
                        <a:schemeClr val="bg1"/>
                      </a:solidFill>
                      <a:latin typeface="ＭＳ ゴシック" panose="020B0609070205080204" pitchFamily="49" charset="-128"/>
                      <a:ea typeface="ＭＳ ゴシック" panose="020B0609070205080204" pitchFamily="49" charset="-128"/>
                    </a:rPr>
                    <a:t>10</a:t>
                  </a:r>
                  <a:r>
                    <a:rPr lang="ja-JP" altLang="en-US" sz="1800" dirty="0">
                      <a:solidFill>
                        <a:schemeClr val="bg1"/>
                      </a:solidFill>
                      <a:latin typeface="ＭＳ ゴシック" panose="020B0609070205080204" pitchFamily="49" charset="-128"/>
                      <a:ea typeface="ＭＳ ゴシック" panose="020B0609070205080204" pitchFamily="49" charset="-128"/>
                    </a:rPr>
                    <a:t>万人対</a:t>
                  </a:r>
                  <a:r>
                    <a:rPr lang="en-US" altLang="ja-JP" sz="1800" dirty="0">
                      <a:solidFill>
                        <a:schemeClr val="bg1"/>
                      </a:solidFill>
                      <a:latin typeface="ＭＳ ゴシック" panose="020B0609070205080204" pitchFamily="49" charset="-128"/>
                      <a:ea typeface="ＭＳ ゴシック" panose="020B0609070205080204" pitchFamily="49" charset="-128"/>
                    </a:rPr>
                    <a:t>)</a:t>
                  </a:r>
                </a:p>
                <a:p>
                  <a:pPr algn="ctr" eaLnBrk="0" hangingPunct="0">
                    <a:tabLst>
                      <a:tab pos="457200" algn="l"/>
                    </a:tabLst>
                    <a:defRPr/>
                  </a:pPr>
                  <a:endParaRPr lang="en-US" altLang="ja-JP" sz="1800" dirty="0">
                    <a:solidFill>
                      <a:schemeClr val="bg1"/>
                    </a:solidFill>
                    <a:latin typeface="ＭＳ ゴシック" panose="020B0609070205080204" pitchFamily="49" charset="-128"/>
                    <a:ea typeface="ＭＳ ゴシック" panose="020B0609070205080204" pitchFamily="49" charset="-128"/>
                  </a:endParaRPr>
                </a:p>
              </p:txBody>
            </p:sp>
            <p:sp>
              <p:nvSpPr>
                <p:cNvPr id="91" name="Rectangle 72"/>
                <p:cNvSpPr>
                  <a:spLocks noChangeArrowheads="1"/>
                </p:cNvSpPr>
                <p:nvPr/>
              </p:nvSpPr>
              <p:spPr bwMode="auto">
                <a:xfrm>
                  <a:off x="2136" y="0"/>
                  <a:ext cx="1440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ＭＳ ゴシック" panose="020B0609070205080204" pitchFamily="49" charset="-128"/>
                    <a:ea typeface="ＭＳ ゴシック" panose="020B0609070205080204" pitchFamily="49" charset="-128"/>
                  </a:endParaRPr>
                </a:p>
              </p:txBody>
            </p:sp>
          </p:grpSp>
          <p:grpSp>
            <p:nvGrpSpPr>
              <p:cNvPr id="63" name="Group 75"/>
              <p:cNvGrpSpPr>
                <a:grpSpLocks/>
              </p:cNvGrpSpPr>
              <p:nvPr/>
            </p:nvGrpSpPr>
            <p:grpSpPr bwMode="auto">
              <a:xfrm>
                <a:off x="696" y="403"/>
                <a:ext cx="720" cy="403"/>
                <a:chOff x="696" y="403"/>
                <a:chExt cx="720" cy="403"/>
              </a:xfrm>
            </p:grpSpPr>
            <p:sp>
              <p:nvSpPr>
                <p:cNvPr id="88" name="Rectangle 59"/>
                <p:cNvSpPr>
                  <a:spLocks noChangeArrowheads="1"/>
                </p:cNvSpPr>
                <p:nvPr/>
              </p:nvSpPr>
              <p:spPr bwMode="auto">
                <a:xfrm>
                  <a:off x="736" y="403"/>
                  <a:ext cx="640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eaLnBrk="0" hangingPunct="0">
                    <a:tabLst>
                      <a:tab pos="457200" algn="l"/>
                    </a:tabLst>
                    <a:defRPr/>
                  </a:pPr>
                  <a:r>
                    <a:rPr lang="ja-JP" altLang="en-US" sz="2000">
                      <a:solidFill>
                        <a:schemeClr val="bg1"/>
                      </a:solidFill>
                      <a:latin typeface="ＭＳ ゴシック" panose="020B0609070205080204" pitchFamily="49" charset="-128"/>
                      <a:ea typeface="ＭＳ ゴシック" panose="020B0609070205080204" pitchFamily="49" charset="-128"/>
                    </a:rPr>
                    <a:t>男</a:t>
                  </a:r>
                </a:p>
                <a:p>
                  <a:pPr algn="ctr" eaLnBrk="0" hangingPunct="0">
                    <a:tabLst>
                      <a:tab pos="457200" algn="l"/>
                    </a:tabLst>
                    <a:defRPr/>
                  </a:pPr>
                  <a:endParaRPr lang="ja-JP" altLang="en-US" sz="2000">
                    <a:solidFill>
                      <a:schemeClr val="bg1"/>
                    </a:solidFill>
                    <a:latin typeface="ＭＳ ゴシック" panose="020B0609070205080204" pitchFamily="49" charset="-128"/>
                    <a:ea typeface="ＭＳ ゴシック" panose="020B0609070205080204" pitchFamily="49" charset="-128"/>
                  </a:endParaRPr>
                </a:p>
              </p:txBody>
            </p:sp>
            <p:sp>
              <p:nvSpPr>
                <p:cNvPr id="89" name="Rectangle 74"/>
                <p:cNvSpPr>
                  <a:spLocks noChangeArrowheads="1"/>
                </p:cNvSpPr>
                <p:nvPr/>
              </p:nvSpPr>
              <p:spPr bwMode="auto">
                <a:xfrm>
                  <a:off x="696" y="403"/>
                  <a:ext cx="720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ＭＳ ゴシック" panose="020B0609070205080204" pitchFamily="49" charset="-128"/>
                    <a:ea typeface="ＭＳ ゴシック" panose="020B0609070205080204" pitchFamily="49" charset="-128"/>
                  </a:endParaRPr>
                </a:p>
              </p:txBody>
            </p:sp>
          </p:grpSp>
          <p:grpSp>
            <p:nvGrpSpPr>
              <p:cNvPr id="64" name="Group 77"/>
              <p:cNvGrpSpPr>
                <a:grpSpLocks/>
              </p:cNvGrpSpPr>
              <p:nvPr/>
            </p:nvGrpSpPr>
            <p:grpSpPr bwMode="auto">
              <a:xfrm>
                <a:off x="1416" y="403"/>
                <a:ext cx="720" cy="403"/>
                <a:chOff x="1416" y="403"/>
                <a:chExt cx="720" cy="403"/>
              </a:xfrm>
            </p:grpSpPr>
            <p:sp>
              <p:nvSpPr>
                <p:cNvPr id="86" name="Rectangle 60"/>
                <p:cNvSpPr>
                  <a:spLocks noChangeArrowheads="1"/>
                </p:cNvSpPr>
                <p:nvPr/>
              </p:nvSpPr>
              <p:spPr bwMode="auto">
                <a:xfrm>
                  <a:off x="1456" y="403"/>
                  <a:ext cx="640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eaLnBrk="0" hangingPunct="0">
                    <a:tabLst>
                      <a:tab pos="457200" algn="l"/>
                    </a:tabLst>
                    <a:defRPr/>
                  </a:pPr>
                  <a:r>
                    <a:rPr lang="ja-JP" altLang="en-US" sz="2000">
                      <a:solidFill>
                        <a:schemeClr val="bg1"/>
                      </a:solidFill>
                      <a:latin typeface="ＭＳ ゴシック" panose="020B0609070205080204" pitchFamily="49" charset="-128"/>
                      <a:ea typeface="ＭＳ ゴシック" panose="020B0609070205080204" pitchFamily="49" charset="-128"/>
                    </a:rPr>
                    <a:t>女</a:t>
                  </a:r>
                </a:p>
                <a:p>
                  <a:pPr algn="ctr" eaLnBrk="0" hangingPunct="0">
                    <a:tabLst>
                      <a:tab pos="457200" algn="l"/>
                    </a:tabLst>
                    <a:defRPr/>
                  </a:pPr>
                  <a:endParaRPr lang="ja-JP" altLang="en-US" sz="2000">
                    <a:solidFill>
                      <a:schemeClr val="bg1"/>
                    </a:solidFill>
                    <a:latin typeface="ＭＳ ゴシック" panose="020B0609070205080204" pitchFamily="49" charset="-128"/>
                    <a:ea typeface="ＭＳ ゴシック" panose="020B0609070205080204" pitchFamily="49" charset="-128"/>
                  </a:endParaRPr>
                </a:p>
              </p:txBody>
            </p:sp>
            <p:sp>
              <p:nvSpPr>
                <p:cNvPr id="87" name="Rectangle 76"/>
                <p:cNvSpPr>
                  <a:spLocks noChangeArrowheads="1"/>
                </p:cNvSpPr>
                <p:nvPr/>
              </p:nvSpPr>
              <p:spPr bwMode="auto">
                <a:xfrm>
                  <a:off x="1416" y="403"/>
                  <a:ext cx="721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ＭＳ ゴシック" panose="020B0609070205080204" pitchFamily="49" charset="-128"/>
                    <a:ea typeface="ＭＳ ゴシック" panose="020B0609070205080204" pitchFamily="49" charset="-128"/>
                  </a:endParaRPr>
                </a:p>
              </p:txBody>
            </p:sp>
          </p:grpSp>
          <p:grpSp>
            <p:nvGrpSpPr>
              <p:cNvPr id="65" name="Group 79"/>
              <p:cNvGrpSpPr>
                <a:grpSpLocks/>
              </p:cNvGrpSpPr>
              <p:nvPr/>
            </p:nvGrpSpPr>
            <p:grpSpPr bwMode="auto">
              <a:xfrm>
                <a:off x="2136" y="403"/>
                <a:ext cx="720" cy="403"/>
                <a:chOff x="2136" y="403"/>
                <a:chExt cx="720" cy="403"/>
              </a:xfrm>
            </p:grpSpPr>
            <p:sp>
              <p:nvSpPr>
                <p:cNvPr id="84" name="Rectangle 61"/>
                <p:cNvSpPr>
                  <a:spLocks noChangeArrowheads="1"/>
                </p:cNvSpPr>
                <p:nvPr/>
              </p:nvSpPr>
              <p:spPr bwMode="auto">
                <a:xfrm>
                  <a:off x="2176" y="403"/>
                  <a:ext cx="640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eaLnBrk="0" hangingPunct="0">
                    <a:tabLst>
                      <a:tab pos="457200" algn="l"/>
                    </a:tabLst>
                    <a:defRPr/>
                  </a:pPr>
                  <a:r>
                    <a:rPr lang="ja-JP" altLang="en-US" sz="2000">
                      <a:solidFill>
                        <a:schemeClr val="bg1"/>
                      </a:solidFill>
                      <a:latin typeface="ＭＳ ゴシック" panose="020B0609070205080204" pitchFamily="49" charset="-128"/>
                      <a:ea typeface="ＭＳ ゴシック" panose="020B0609070205080204" pitchFamily="49" charset="-128"/>
                    </a:rPr>
                    <a:t>男</a:t>
                  </a:r>
                </a:p>
                <a:p>
                  <a:pPr algn="ctr" eaLnBrk="0" hangingPunct="0">
                    <a:tabLst>
                      <a:tab pos="457200" algn="l"/>
                    </a:tabLst>
                    <a:defRPr/>
                  </a:pPr>
                  <a:endParaRPr lang="ja-JP" altLang="en-US" sz="2000">
                    <a:solidFill>
                      <a:schemeClr val="bg1"/>
                    </a:solidFill>
                    <a:latin typeface="ＭＳ ゴシック" panose="020B0609070205080204" pitchFamily="49" charset="-128"/>
                    <a:ea typeface="ＭＳ ゴシック" panose="020B0609070205080204" pitchFamily="49" charset="-128"/>
                  </a:endParaRPr>
                </a:p>
              </p:txBody>
            </p:sp>
            <p:sp>
              <p:nvSpPr>
                <p:cNvPr id="85" name="Rectangle 78"/>
                <p:cNvSpPr>
                  <a:spLocks noChangeArrowheads="1"/>
                </p:cNvSpPr>
                <p:nvPr/>
              </p:nvSpPr>
              <p:spPr bwMode="auto">
                <a:xfrm>
                  <a:off x="2136" y="403"/>
                  <a:ext cx="720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ＭＳ ゴシック" panose="020B0609070205080204" pitchFamily="49" charset="-128"/>
                    <a:ea typeface="ＭＳ ゴシック" panose="020B0609070205080204" pitchFamily="49" charset="-128"/>
                  </a:endParaRPr>
                </a:p>
              </p:txBody>
            </p:sp>
          </p:grpSp>
          <p:grpSp>
            <p:nvGrpSpPr>
              <p:cNvPr id="66" name="Group 81"/>
              <p:cNvGrpSpPr>
                <a:grpSpLocks/>
              </p:cNvGrpSpPr>
              <p:nvPr/>
            </p:nvGrpSpPr>
            <p:grpSpPr bwMode="auto">
              <a:xfrm>
                <a:off x="2856" y="403"/>
                <a:ext cx="720" cy="403"/>
                <a:chOff x="2856" y="403"/>
                <a:chExt cx="720" cy="403"/>
              </a:xfrm>
            </p:grpSpPr>
            <p:sp>
              <p:nvSpPr>
                <p:cNvPr id="82" name="Rectangle 62"/>
                <p:cNvSpPr>
                  <a:spLocks noChangeArrowheads="1"/>
                </p:cNvSpPr>
                <p:nvPr/>
              </p:nvSpPr>
              <p:spPr bwMode="auto">
                <a:xfrm>
                  <a:off x="2896" y="403"/>
                  <a:ext cx="640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eaLnBrk="0" hangingPunct="0">
                    <a:tabLst>
                      <a:tab pos="457200" algn="l"/>
                    </a:tabLst>
                    <a:defRPr/>
                  </a:pPr>
                  <a:r>
                    <a:rPr lang="ja-JP" altLang="en-US" sz="2000">
                      <a:solidFill>
                        <a:schemeClr val="bg1"/>
                      </a:solidFill>
                      <a:latin typeface="ＭＳ ゴシック" panose="020B0609070205080204" pitchFamily="49" charset="-128"/>
                      <a:ea typeface="ＭＳ ゴシック" panose="020B0609070205080204" pitchFamily="49" charset="-128"/>
                    </a:rPr>
                    <a:t>女</a:t>
                  </a:r>
                </a:p>
                <a:p>
                  <a:pPr algn="ctr" eaLnBrk="0" hangingPunct="0">
                    <a:tabLst>
                      <a:tab pos="457200" algn="l"/>
                    </a:tabLst>
                    <a:defRPr/>
                  </a:pPr>
                  <a:endParaRPr lang="ja-JP" altLang="en-US" sz="2000">
                    <a:solidFill>
                      <a:schemeClr val="bg1"/>
                    </a:solidFill>
                    <a:latin typeface="ＭＳ ゴシック" panose="020B0609070205080204" pitchFamily="49" charset="-128"/>
                    <a:ea typeface="ＭＳ ゴシック" panose="020B0609070205080204" pitchFamily="49" charset="-128"/>
                  </a:endParaRPr>
                </a:p>
              </p:txBody>
            </p:sp>
            <p:sp>
              <p:nvSpPr>
                <p:cNvPr id="83" name="Rectangle 80"/>
                <p:cNvSpPr>
                  <a:spLocks noChangeArrowheads="1"/>
                </p:cNvSpPr>
                <p:nvPr/>
              </p:nvSpPr>
              <p:spPr bwMode="auto">
                <a:xfrm>
                  <a:off x="2856" y="403"/>
                  <a:ext cx="720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ＭＳ ゴシック" panose="020B0609070205080204" pitchFamily="49" charset="-128"/>
                    <a:ea typeface="ＭＳ ゴシック" panose="020B0609070205080204" pitchFamily="49" charset="-128"/>
                  </a:endParaRPr>
                </a:p>
              </p:txBody>
            </p:sp>
          </p:grpSp>
          <p:grpSp>
            <p:nvGrpSpPr>
              <p:cNvPr id="67" name="Group 83"/>
              <p:cNvGrpSpPr>
                <a:grpSpLocks/>
              </p:cNvGrpSpPr>
              <p:nvPr/>
            </p:nvGrpSpPr>
            <p:grpSpPr bwMode="auto">
              <a:xfrm>
                <a:off x="0" y="806"/>
                <a:ext cx="696" cy="518"/>
                <a:chOff x="0" y="806"/>
                <a:chExt cx="696" cy="518"/>
              </a:xfrm>
            </p:grpSpPr>
            <p:sp>
              <p:nvSpPr>
                <p:cNvPr id="80" name="Rectangle 63"/>
                <p:cNvSpPr>
                  <a:spLocks noChangeArrowheads="1"/>
                </p:cNvSpPr>
                <p:nvPr/>
              </p:nvSpPr>
              <p:spPr bwMode="auto">
                <a:xfrm>
                  <a:off x="40" y="806"/>
                  <a:ext cx="616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eaLnBrk="0" hangingPunct="0">
                    <a:tabLst>
                      <a:tab pos="457200" algn="l"/>
                    </a:tabLst>
                    <a:defRPr/>
                  </a:pPr>
                  <a:r>
                    <a:rPr lang="ja-JP" altLang="en-US" sz="2000">
                      <a:solidFill>
                        <a:schemeClr val="bg1"/>
                      </a:solidFill>
                      <a:latin typeface="ＭＳ ゴシック" panose="020B0609070205080204" pitchFamily="49" charset="-128"/>
                      <a:ea typeface="ＭＳ ゴシック" panose="020B0609070205080204" pitchFamily="49" charset="-128"/>
                    </a:rPr>
                    <a:t>口腔・咽頭・喉頭</a:t>
                  </a:r>
                </a:p>
                <a:p>
                  <a:pPr algn="ctr" eaLnBrk="0" hangingPunct="0">
                    <a:tabLst>
                      <a:tab pos="457200" algn="l"/>
                    </a:tabLst>
                    <a:defRPr/>
                  </a:pPr>
                  <a:endParaRPr lang="ja-JP" altLang="en-US" sz="2000">
                    <a:solidFill>
                      <a:schemeClr val="bg1"/>
                    </a:solidFill>
                    <a:latin typeface="ＭＳ ゴシック" panose="020B0609070205080204" pitchFamily="49" charset="-128"/>
                    <a:ea typeface="ＭＳ ゴシック" panose="020B0609070205080204" pitchFamily="49" charset="-128"/>
                  </a:endParaRPr>
                </a:p>
              </p:txBody>
            </p:sp>
            <p:sp>
              <p:nvSpPr>
                <p:cNvPr id="81" name="Rectangle 82"/>
                <p:cNvSpPr>
                  <a:spLocks noChangeArrowheads="1"/>
                </p:cNvSpPr>
                <p:nvPr/>
              </p:nvSpPr>
              <p:spPr bwMode="auto">
                <a:xfrm>
                  <a:off x="0" y="806"/>
                  <a:ext cx="696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ＭＳ ゴシック" panose="020B0609070205080204" pitchFamily="49" charset="-128"/>
                    <a:ea typeface="ＭＳ ゴシック" panose="020B0609070205080204" pitchFamily="49" charset="-128"/>
                  </a:endParaRPr>
                </a:p>
              </p:txBody>
            </p:sp>
          </p:grpSp>
          <p:grpSp>
            <p:nvGrpSpPr>
              <p:cNvPr id="68" name="Group 85"/>
              <p:cNvGrpSpPr>
                <a:grpSpLocks/>
              </p:cNvGrpSpPr>
              <p:nvPr/>
            </p:nvGrpSpPr>
            <p:grpSpPr bwMode="auto">
              <a:xfrm>
                <a:off x="696" y="806"/>
                <a:ext cx="720" cy="518"/>
                <a:chOff x="696" y="806"/>
                <a:chExt cx="720" cy="518"/>
              </a:xfrm>
            </p:grpSpPr>
            <p:sp>
              <p:nvSpPr>
                <p:cNvPr id="78" name="Rectangle 64"/>
                <p:cNvSpPr>
                  <a:spLocks noChangeArrowheads="1"/>
                </p:cNvSpPr>
                <p:nvPr/>
              </p:nvSpPr>
              <p:spPr bwMode="auto">
                <a:xfrm>
                  <a:off x="736" y="806"/>
                  <a:ext cx="640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eaLnBrk="0" hangingPunct="0">
                    <a:tabLst>
                      <a:tab pos="457200" algn="l"/>
                    </a:tabLst>
                    <a:defRPr/>
                  </a:pPr>
                  <a:r>
                    <a:rPr lang="en-US" altLang="ja-JP" sz="2000">
                      <a:solidFill>
                        <a:srgbClr val="FF9900"/>
                      </a:solidFill>
                      <a:latin typeface="ＭＳ ゴシック" panose="020B0609070205080204" pitchFamily="49" charset="-128"/>
                      <a:ea typeface="ＭＳ ゴシック" panose="020B0609070205080204" pitchFamily="49" charset="-128"/>
                    </a:rPr>
                    <a:t>8.0↑</a:t>
                  </a:r>
                </a:p>
                <a:p>
                  <a:pPr algn="ctr" eaLnBrk="0" hangingPunct="0">
                    <a:tabLst>
                      <a:tab pos="457200" algn="l"/>
                    </a:tabLst>
                    <a:defRPr/>
                  </a:pPr>
                  <a:endParaRPr lang="en-US" altLang="ja-JP" sz="2000">
                    <a:solidFill>
                      <a:schemeClr val="bg1"/>
                    </a:solidFill>
                    <a:latin typeface="ＭＳ ゴシック" panose="020B0609070205080204" pitchFamily="49" charset="-128"/>
                    <a:ea typeface="ＭＳ ゴシック" panose="020B0609070205080204" pitchFamily="49" charset="-128"/>
                  </a:endParaRPr>
                </a:p>
              </p:txBody>
            </p:sp>
            <p:sp>
              <p:nvSpPr>
                <p:cNvPr id="79" name="Rectangle 84"/>
                <p:cNvSpPr>
                  <a:spLocks noChangeArrowheads="1"/>
                </p:cNvSpPr>
                <p:nvPr/>
              </p:nvSpPr>
              <p:spPr bwMode="auto">
                <a:xfrm>
                  <a:off x="696" y="806"/>
                  <a:ext cx="720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ＭＳ ゴシック" panose="020B0609070205080204" pitchFamily="49" charset="-128"/>
                    <a:ea typeface="ＭＳ ゴシック" panose="020B0609070205080204" pitchFamily="49" charset="-128"/>
                  </a:endParaRPr>
                </a:p>
              </p:txBody>
            </p:sp>
          </p:grpSp>
          <p:grpSp>
            <p:nvGrpSpPr>
              <p:cNvPr id="69" name="Group 87"/>
              <p:cNvGrpSpPr>
                <a:grpSpLocks/>
              </p:cNvGrpSpPr>
              <p:nvPr/>
            </p:nvGrpSpPr>
            <p:grpSpPr bwMode="auto">
              <a:xfrm>
                <a:off x="1416" y="806"/>
                <a:ext cx="720" cy="518"/>
                <a:chOff x="1416" y="806"/>
                <a:chExt cx="720" cy="518"/>
              </a:xfrm>
            </p:grpSpPr>
            <p:sp>
              <p:nvSpPr>
                <p:cNvPr id="76" name="Rectangle 65"/>
                <p:cNvSpPr>
                  <a:spLocks noChangeArrowheads="1"/>
                </p:cNvSpPr>
                <p:nvPr/>
              </p:nvSpPr>
              <p:spPr bwMode="auto">
                <a:xfrm>
                  <a:off x="1456" y="806"/>
                  <a:ext cx="640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eaLnBrk="0" hangingPunct="0">
                    <a:tabLst>
                      <a:tab pos="457200" algn="l"/>
                    </a:tabLst>
                    <a:defRPr/>
                  </a:pPr>
                  <a:r>
                    <a:rPr lang="en-US" altLang="ja-JP" sz="2000">
                      <a:solidFill>
                        <a:srgbClr val="FF9900"/>
                      </a:solidFill>
                      <a:latin typeface="ＭＳ ゴシック" panose="020B0609070205080204" pitchFamily="49" charset="-128"/>
                      <a:ea typeface="ＭＳ ゴシック" panose="020B0609070205080204" pitchFamily="49" charset="-128"/>
                    </a:rPr>
                    <a:t>2.6↑</a:t>
                  </a:r>
                </a:p>
                <a:p>
                  <a:pPr algn="ctr" eaLnBrk="0" hangingPunct="0">
                    <a:tabLst>
                      <a:tab pos="457200" algn="l"/>
                    </a:tabLst>
                    <a:defRPr/>
                  </a:pPr>
                  <a:endParaRPr lang="en-US" altLang="ja-JP" sz="2000">
                    <a:solidFill>
                      <a:schemeClr val="bg1"/>
                    </a:solidFill>
                    <a:latin typeface="ＭＳ ゴシック" panose="020B0609070205080204" pitchFamily="49" charset="-128"/>
                    <a:ea typeface="ＭＳ ゴシック" panose="020B0609070205080204" pitchFamily="49" charset="-128"/>
                  </a:endParaRPr>
                </a:p>
              </p:txBody>
            </p:sp>
            <p:sp>
              <p:nvSpPr>
                <p:cNvPr id="77" name="Rectangle 86"/>
                <p:cNvSpPr>
                  <a:spLocks noChangeArrowheads="1"/>
                </p:cNvSpPr>
                <p:nvPr/>
              </p:nvSpPr>
              <p:spPr bwMode="auto">
                <a:xfrm>
                  <a:off x="1416" y="806"/>
                  <a:ext cx="721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ＭＳ ゴシック" panose="020B0609070205080204" pitchFamily="49" charset="-128"/>
                    <a:ea typeface="ＭＳ ゴシック" panose="020B0609070205080204" pitchFamily="49" charset="-128"/>
                  </a:endParaRPr>
                </a:p>
              </p:txBody>
            </p:sp>
          </p:grpSp>
          <p:grpSp>
            <p:nvGrpSpPr>
              <p:cNvPr id="70" name="Group 89"/>
              <p:cNvGrpSpPr>
                <a:grpSpLocks/>
              </p:cNvGrpSpPr>
              <p:nvPr/>
            </p:nvGrpSpPr>
            <p:grpSpPr bwMode="auto">
              <a:xfrm>
                <a:off x="2136" y="806"/>
                <a:ext cx="720" cy="518"/>
                <a:chOff x="2136" y="806"/>
                <a:chExt cx="720" cy="518"/>
              </a:xfrm>
            </p:grpSpPr>
            <p:sp>
              <p:nvSpPr>
                <p:cNvPr id="74" name="Rectangle 66"/>
                <p:cNvSpPr>
                  <a:spLocks noChangeArrowheads="1"/>
                </p:cNvSpPr>
                <p:nvPr/>
              </p:nvSpPr>
              <p:spPr bwMode="auto">
                <a:xfrm>
                  <a:off x="2176" y="806"/>
                  <a:ext cx="640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eaLnBrk="0" hangingPunct="0">
                    <a:tabLst>
                      <a:tab pos="457200" algn="l"/>
                    </a:tabLst>
                    <a:defRPr/>
                  </a:pPr>
                  <a:r>
                    <a:rPr lang="en-US" altLang="ja-JP" sz="2000">
                      <a:solidFill>
                        <a:schemeClr val="bg1"/>
                      </a:solidFill>
                      <a:latin typeface="ＭＳ ゴシック" panose="020B0609070205080204" pitchFamily="49" charset="-128"/>
                      <a:ea typeface="ＭＳ ゴシック" panose="020B0609070205080204" pitchFamily="49" charset="-128"/>
                    </a:rPr>
                    <a:t>3.5</a:t>
                  </a:r>
                </a:p>
                <a:p>
                  <a:pPr algn="ctr" eaLnBrk="0" hangingPunct="0">
                    <a:tabLst>
                      <a:tab pos="457200" algn="l"/>
                    </a:tabLst>
                    <a:defRPr/>
                  </a:pPr>
                  <a:endParaRPr lang="en-US" altLang="ja-JP" sz="2000">
                    <a:solidFill>
                      <a:schemeClr val="bg1"/>
                    </a:solidFill>
                    <a:latin typeface="ＭＳ ゴシック" panose="020B0609070205080204" pitchFamily="49" charset="-128"/>
                    <a:ea typeface="ＭＳ ゴシック" panose="020B0609070205080204" pitchFamily="49" charset="-128"/>
                  </a:endParaRPr>
                </a:p>
              </p:txBody>
            </p:sp>
            <p:sp>
              <p:nvSpPr>
                <p:cNvPr id="75" name="Rectangle 88"/>
                <p:cNvSpPr>
                  <a:spLocks noChangeArrowheads="1"/>
                </p:cNvSpPr>
                <p:nvPr/>
              </p:nvSpPr>
              <p:spPr bwMode="auto">
                <a:xfrm>
                  <a:off x="2136" y="806"/>
                  <a:ext cx="720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ＭＳ ゴシック" panose="020B0609070205080204" pitchFamily="49" charset="-128"/>
                    <a:ea typeface="ＭＳ ゴシック" panose="020B0609070205080204" pitchFamily="49" charset="-128"/>
                  </a:endParaRPr>
                </a:p>
              </p:txBody>
            </p:sp>
          </p:grpSp>
          <p:grpSp>
            <p:nvGrpSpPr>
              <p:cNvPr id="71" name="Group 91"/>
              <p:cNvGrpSpPr>
                <a:grpSpLocks/>
              </p:cNvGrpSpPr>
              <p:nvPr/>
            </p:nvGrpSpPr>
            <p:grpSpPr bwMode="auto">
              <a:xfrm>
                <a:off x="2856" y="806"/>
                <a:ext cx="720" cy="518"/>
                <a:chOff x="2856" y="806"/>
                <a:chExt cx="720" cy="518"/>
              </a:xfrm>
            </p:grpSpPr>
            <p:sp>
              <p:nvSpPr>
                <p:cNvPr id="72" name="Rectangle 67"/>
                <p:cNvSpPr>
                  <a:spLocks noChangeArrowheads="1"/>
                </p:cNvSpPr>
                <p:nvPr/>
              </p:nvSpPr>
              <p:spPr bwMode="auto">
                <a:xfrm>
                  <a:off x="2896" y="806"/>
                  <a:ext cx="640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eaLnBrk="0" hangingPunct="0">
                    <a:tabLst>
                      <a:tab pos="457200" algn="l"/>
                    </a:tabLst>
                    <a:defRPr/>
                  </a:pPr>
                  <a:r>
                    <a:rPr lang="en-US" altLang="ja-JP" sz="2000">
                      <a:solidFill>
                        <a:schemeClr val="bg1"/>
                      </a:solidFill>
                      <a:latin typeface="ＭＳ ゴシック" panose="020B0609070205080204" pitchFamily="49" charset="-128"/>
                      <a:ea typeface="ＭＳ ゴシック" panose="020B0609070205080204" pitchFamily="49" charset="-128"/>
                    </a:rPr>
                    <a:t>1.2</a:t>
                  </a:r>
                </a:p>
                <a:p>
                  <a:pPr algn="ctr" eaLnBrk="0" hangingPunct="0">
                    <a:tabLst>
                      <a:tab pos="457200" algn="l"/>
                    </a:tabLst>
                    <a:defRPr/>
                  </a:pPr>
                  <a:endParaRPr lang="en-US" altLang="ja-JP" sz="2000">
                    <a:solidFill>
                      <a:schemeClr val="bg1"/>
                    </a:solidFill>
                    <a:latin typeface="ＭＳ ゴシック" panose="020B0609070205080204" pitchFamily="49" charset="-128"/>
                    <a:ea typeface="ＭＳ ゴシック" panose="020B0609070205080204" pitchFamily="49" charset="-128"/>
                  </a:endParaRPr>
                </a:p>
              </p:txBody>
            </p:sp>
            <p:sp>
              <p:nvSpPr>
                <p:cNvPr id="73" name="Rectangle 90"/>
                <p:cNvSpPr>
                  <a:spLocks noChangeArrowheads="1"/>
                </p:cNvSpPr>
                <p:nvPr/>
              </p:nvSpPr>
              <p:spPr bwMode="auto">
                <a:xfrm>
                  <a:off x="2856" y="806"/>
                  <a:ext cx="720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ＭＳ ゴシック" panose="020B0609070205080204" pitchFamily="49" charset="-128"/>
                    <a:ea typeface="ＭＳ ゴシック" panose="020B0609070205080204" pitchFamily="49" charset="-128"/>
                  </a:endParaRPr>
                </a:p>
              </p:txBody>
            </p:sp>
          </p:grpSp>
        </p:grpSp>
        <p:sp>
          <p:nvSpPr>
            <p:cNvPr id="59" name="Rectangle 93"/>
            <p:cNvSpPr>
              <a:spLocks noChangeArrowheads="1"/>
            </p:cNvSpPr>
            <p:nvPr/>
          </p:nvSpPr>
          <p:spPr bwMode="auto">
            <a:xfrm>
              <a:off x="-2" y="-2"/>
              <a:ext cx="3580" cy="1328"/>
            </a:xfrm>
            <a:prstGeom prst="rect">
              <a:avLst/>
            </a:prstGeom>
            <a:noFill/>
            <a:ln w="7937">
              <a:solidFill>
                <a:srgbClr val="A0A0A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</p:grpSp>
      <p:sp>
        <p:nvSpPr>
          <p:cNvPr id="96" name="Text Box 95"/>
          <p:cNvSpPr txBox="1">
            <a:spLocks noChangeArrowheads="1"/>
          </p:cNvSpPr>
          <p:nvPr/>
        </p:nvSpPr>
        <p:spPr bwMode="auto">
          <a:xfrm>
            <a:off x="233363" y="823913"/>
            <a:ext cx="87757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ja-JP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年齢調整罹患率：口腔・咽頭は増加傾向、喉頭は横ばい</a:t>
            </a:r>
          </a:p>
        </p:txBody>
      </p:sp>
      <p:sp>
        <p:nvSpPr>
          <p:cNvPr id="97" name="Text Box 96"/>
          <p:cNvSpPr txBox="1">
            <a:spLocks noChangeArrowheads="1"/>
          </p:cNvSpPr>
          <p:nvPr/>
        </p:nvSpPr>
        <p:spPr bwMode="auto">
          <a:xfrm>
            <a:off x="228600" y="3379788"/>
            <a:ext cx="86518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ja-JP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年齢調整死亡率：増加傾向</a:t>
            </a:r>
          </a:p>
        </p:txBody>
      </p:sp>
      <p:sp>
        <p:nvSpPr>
          <p:cNvPr id="98" name="Text Box 97"/>
          <p:cNvSpPr txBox="1">
            <a:spLocks noChangeArrowheads="1"/>
          </p:cNvSpPr>
          <p:nvPr/>
        </p:nvSpPr>
        <p:spPr bwMode="auto">
          <a:xfrm>
            <a:off x="533400" y="5775325"/>
            <a:ext cx="8153400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ja-JP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悪性新生物による死亡率（人口</a:t>
            </a:r>
            <a:r>
              <a:rPr lang="en-US" altLang="ja-JP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10</a:t>
            </a:r>
            <a:r>
              <a:rPr lang="ja-JP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万人対</a:t>
            </a:r>
            <a:r>
              <a:rPr lang="ja-JP" altLang="en-US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）：</a:t>
            </a:r>
            <a:r>
              <a:rPr lang="en-US" altLang="ja-JP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253.9 </a:t>
            </a:r>
            <a:r>
              <a:rPr lang="en-US" altLang="ja-JP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( </a:t>
            </a:r>
            <a:r>
              <a:rPr lang="ja-JP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男 </a:t>
            </a:r>
            <a:r>
              <a:rPr lang="en-US" altLang="ja-JP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311.5</a:t>
            </a:r>
            <a:r>
              <a:rPr lang="ja-JP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，女 </a:t>
            </a:r>
            <a:r>
              <a:rPr lang="en-US" altLang="ja-JP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197.1)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ja-JP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頭頸部</a:t>
            </a:r>
            <a:r>
              <a:rPr lang="ja-JP" altLang="en-US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腫</a:t>
            </a:r>
            <a:r>
              <a:rPr lang="ja-JP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瘍の死亡率は悪性新生物による死亡の約</a:t>
            </a:r>
            <a:r>
              <a:rPr lang="en-US" altLang="ja-JP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2</a:t>
            </a:r>
            <a:r>
              <a:rPr lang="ja-JP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％を占める。</a:t>
            </a:r>
          </a:p>
        </p:txBody>
      </p:sp>
    </p:spTree>
    <p:extLst>
      <p:ext uri="{BB962C8B-B14F-4D97-AF65-F5344CB8AC3E}">
        <p14:creationId xmlns:p14="http://schemas.microsoft.com/office/powerpoint/2010/main" val="4036670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1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333333"/>
                </a:solidFill>
                <a:latin typeface="+mj-ea"/>
                <a:ea typeface="+mj-ea"/>
                <a:cs typeface="メイリオ" pitchFamily="50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333333"/>
                </a:solidFill>
                <a:latin typeface="HG丸ｺﾞｼｯｸM-PRO" pitchFamily="50" charset="-128"/>
                <a:ea typeface="HG丸ｺﾞｼｯｸM-PRO" pitchFamily="50" charset="-128"/>
                <a:cs typeface="メイリオ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333333"/>
                </a:solidFill>
                <a:latin typeface="HG丸ｺﾞｼｯｸM-PRO" pitchFamily="50" charset="-128"/>
                <a:ea typeface="HG丸ｺﾞｼｯｸM-PRO" pitchFamily="50" charset="-128"/>
                <a:cs typeface="メイリオ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333333"/>
                </a:solidFill>
                <a:latin typeface="HG丸ｺﾞｼｯｸM-PRO" pitchFamily="50" charset="-128"/>
                <a:ea typeface="HG丸ｺﾞｼｯｸM-PRO" pitchFamily="50" charset="-128"/>
                <a:cs typeface="メイリオ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333333"/>
                </a:solidFill>
                <a:latin typeface="HG丸ｺﾞｼｯｸM-PRO" pitchFamily="50" charset="-128"/>
                <a:ea typeface="HG丸ｺﾞｼｯｸM-PRO" pitchFamily="50" charset="-128"/>
                <a:cs typeface="メイリオ" pitchFamily="50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EBFF53"/>
                </a:solidFill>
                <a:latin typeface="HG丸ｺﾞｼｯｸM-PRO" pitchFamily="49" charset="-128"/>
                <a:ea typeface="HG丸ｺﾞｼｯｸM-PRO" pitchFamily="49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EBFF53"/>
                </a:solidFill>
                <a:latin typeface="HG丸ｺﾞｼｯｸM-PRO" pitchFamily="49" charset="-128"/>
                <a:ea typeface="HG丸ｺﾞｼｯｸM-PRO" pitchFamily="49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EBFF53"/>
                </a:solidFill>
                <a:latin typeface="HG丸ｺﾞｼｯｸM-PRO" pitchFamily="49" charset="-128"/>
                <a:ea typeface="HG丸ｺﾞｼｯｸM-PRO" pitchFamily="49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EBFF53"/>
                </a:solidFill>
                <a:latin typeface="HG丸ｺﾞｼｯｸM-PRO" pitchFamily="49" charset="-128"/>
                <a:ea typeface="HG丸ｺﾞｼｯｸM-PRO" pitchFamily="49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0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2003</a:t>
            </a:r>
            <a:r>
              <a:rPr kumimoji="1" lang="ja-JP" altLang="en-US" sz="3600" b="0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年頭頸部がん登録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5508625" y="1341438"/>
            <a:ext cx="3348038" cy="431800"/>
          </a:xfrm>
          <a:prstGeom prst="rect">
            <a:avLst/>
          </a:prstGeom>
          <a:noFill/>
        </p:spPr>
        <p:txBody>
          <a:bodyPr/>
          <a:lstStyle/>
          <a:p>
            <a:pPr marL="355600" indent="-355600" fontAlgn="t">
              <a:spcBef>
                <a:spcPct val="20000"/>
              </a:spcBef>
              <a:defRPr/>
            </a:pPr>
            <a:r>
              <a:rPr kumimoji="1" lang="ja-JP" altLang="en-US" sz="1800" b="0" kern="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メイリオ" pitchFamily="50" charset="-128"/>
              </a:rPr>
              <a:t>＊甲状腺癌は含まれていない</a:t>
            </a:r>
            <a:endParaRPr kumimoji="1" lang="en-US" altLang="ja-JP" sz="1800" b="0" kern="0" dirty="0">
              <a:solidFill>
                <a:schemeClr val="bg1"/>
              </a:solidFill>
              <a:latin typeface="ＭＳ ゴシック" panose="020B0609070205080204" pitchFamily="49" charset="-128"/>
              <a:ea typeface="ＭＳ ゴシック" panose="020B0609070205080204" pitchFamily="49" charset="-128"/>
              <a:cs typeface="メイリオ" pitchFamily="50" charset="-128"/>
            </a:endParaRPr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5842868"/>
              </p:ext>
            </p:extLst>
          </p:nvPr>
        </p:nvGraphicFramePr>
        <p:xfrm>
          <a:off x="1116013" y="1418224"/>
          <a:ext cx="4464050" cy="4608512"/>
        </p:xfrm>
        <a:graphic>
          <a:graphicData uri="http://schemas.openxmlformats.org/drawingml/2006/table">
            <a:tbl>
              <a:tblPr firstRow="1" bandRow="1"/>
              <a:tblGrid>
                <a:gridCol w="2597266"/>
                <a:gridCol w="1866784"/>
              </a:tblGrid>
              <a:tr h="5760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kumimoji="1" lang="ja-JP" altLang="en-US" sz="2400" dirty="0" smtClean="0">
                          <a:latin typeface="+mj-ea"/>
                          <a:ea typeface="+mj-ea"/>
                        </a:rPr>
                        <a:t>癌腫</a:t>
                      </a:r>
                      <a:endParaRPr kumimoji="1" lang="ja-JP" altLang="en-US" sz="2400" dirty="0">
                        <a:latin typeface="+mj-ea"/>
                        <a:ea typeface="+mj-ea"/>
                      </a:endParaRPr>
                    </a:p>
                  </a:txBody>
                  <a:tcPr marL="91431" marR="9143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kumimoji="1" lang="ja-JP" altLang="en-US" sz="2400" dirty="0" smtClean="0">
                          <a:latin typeface="+mj-ea"/>
                          <a:ea typeface="+mj-ea"/>
                        </a:rPr>
                        <a:t>率</a:t>
                      </a:r>
                      <a:endParaRPr kumimoji="1" lang="ja-JP" altLang="en-US" sz="2400" dirty="0">
                        <a:latin typeface="+mj-ea"/>
                        <a:ea typeface="+mj-ea"/>
                      </a:endParaRPr>
                    </a:p>
                  </a:txBody>
                  <a:tcPr marL="91431" marR="9143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</a:tr>
              <a:tr h="5760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kumimoji="1" lang="ja-JP" altLang="en-US" sz="2400" dirty="0" smtClean="0">
                          <a:latin typeface="+mj-ea"/>
                          <a:ea typeface="+mj-ea"/>
                        </a:rPr>
                        <a:t>口腔がん</a:t>
                      </a:r>
                      <a:endParaRPr kumimoji="1" lang="ja-JP" altLang="en-US" sz="2400" dirty="0">
                        <a:latin typeface="+mj-ea"/>
                        <a:ea typeface="+mj-ea"/>
                      </a:endParaRPr>
                    </a:p>
                  </a:txBody>
                  <a:tcPr marL="91431" marR="9143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kumimoji="1" lang="en-US" altLang="ja-JP" sz="2400" dirty="0" smtClean="0">
                          <a:latin typeface="+mj-ea"/>
                          <a:ea typeface="+mj-ea"/>
                        </a:rPr>
                        <a:t>59</a:t>
                      </a:r>
                      <a:r>
                        <a:rPr kumimoji="1" lang="ja-JP" altLang="en-US" sz="2400" dirty="0" smtClean="0">
                          <a:latin typeface="+mj-ea"/>
                          <a:ea typeface="+mj-ea"/>
                        </a:rPr>
                        <a:t>％</a:t>
                      </a:r>
                      <a:endParaRPr kumimoji="1" lang="ja-JP" altLang="en-US" sz="2400" dirty="0">
                        <a:latin typeface="+mj-ea"/>
                        <a:ea typeface="+mj-ea"/>
                      </a:endParaRPr>
                    </a:p>
                  </a:txBody>
                  <a:tcPr marL="91431" marR="9143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</a:tr>
              <a:tr h="5760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kumimoji="1" lang="ja-JP" altLang="en-US" sz="2400" dirty="0" smtClean="0">
                          <a:latin typeface="+mj-ea"/>
                          <a:ea typeface="+mj-ea"/>
                        </a:rPr>
                        <a:t>喉頭がん</a:t>
                      </a:r>
                      <a:endParaRPr kumimoji="1" lang="ja-JP" altLang="en-US" sz="2400" dirty="0">
                        <a:latin typeface="+mj-ea"/>
                        <a:ea typeface="+mj-ea"/>
                      </a:endParaRPr>
                    </a:p>
                  </a:txBody>
                  <a:tcPr marL="91431" marR="9143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kumimoji="1" lang="en-US" altLang="ja-JP" sz="2400" dirty="0" smtClean="0">
                          <a:latin typeface="+mj-ea"/>
                          <a:ea typeface="+mj-ea"/>
                        </a:rPr>
                        <a:t>16</a:t>
                      </a:r>
                      <a:r>
                        <a:rPr kumimoji="1" lang="ja-JP" altLang="en-US" sz="2400" dirty="0" smtClean="0">
                          <a:latin typeface="+mj-ea"/>
                          <a:ea typeface="+mj-ea"/>
                        </a:rPr>
                        <a:t>％</a:t>
                      </a:r>
                      <a:endParaRPr kumimoji="1" lang="ja-JP" altLang="en-US" sz="2400" dirty="0">
                        <a:latin typeface="+mj-ea"/>
                        <a:ea typeface="+mj-ea"/>
                      </a:endParaRPr>
                    </a:p>
                  </a:txBody>
                  <a:tcPr marL="91431" marR="9143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</a:tr>
              <a:tr h="5760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kumimoji="1" lang="ja-JP" altLang="en-US" sz="2400" dirty="0" smtClean="0">
                          <a:latin typeface="+mj-ea"/>
                          <a:ea typeface="+mj-ea"/>
                        </a:rPr>
                        <a:t>下咽頭がん</a:t>
                      </a:r>
                      <a:endParaRPr kumimoji="1" lang="ja-JP" altLang="en-US" sz="2400" dirty="0">
                        <a:latin typeface="+mj-ea"/>
                        <a:ea typeface="+mj-ea"/>
                      </a:endParaRPr>
                    </a:p>
                  </a:txBody>
                  <a:tcPr marL="91431" marR="9143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kumimoji="1" lang="en-US" altLang="ja-JP" sz="2400" dirty="0" smtClean="0">
                          <a:latin typeface="+mj-ea"/>
                          <a:ea typeface="+mj-ea"/>
                        </a:rPr>
                        <a:t>10</a:t>
                      </a:r>
                      <a:r>
                        <a:rPr kumimoji="1" lang="ja-JP" altLang="en-US" sz="2400" dirty="0" smtClean="0">
                          <a:latin typeface="+mj-ea"/>
                          <a:ea typeface="+mj-ea"/>
                        </a:rPr>
                        <a:t>％</a:t>
                      </a:r>
                      <a:endParaRPr kumimoji="1" lang="ja-JP" altLang="en-US" sz="2400" dirty="0">
                        <a:latin typeface="+mj-ea"/>
                        <a:ea typeface="+mj-ea"/>
                      </a:endParaRPr>
                    </a:p>
                  </a:txBody>
                  <a:tcPr marL="91431" marR="9143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</a:tr>
              <a:tr h="5760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kumimoji="1" lang="ja-JP" altLang="en-US" sz="2400" dirty="0" smtClean="0">
                          <a:latin typeface="+mj-ea"/>
                          <a:ea typeface="+mj-ea"/>
                        </a:rPr>
                        <a:t>中咽頭がん</a:t>
                      </a:r>
                      <a:endParaRPr kumimoji="1" lang="ja-JP" altLang="en-US" sz="2400" dirty="0">
                        <a:latin typeface="+mj-ea"/>
                        <a:ea typeface="+mj-ea"/>
                      </a:endParaRPr>
                    </a:p>
                  </a:txBody>
                  <a:tcPr marL="91431" marR="9143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kumimoji="1" lang="en-US" altLang="ja-JP" sz="2400" dirty="0" smtClean="0">
                          <a:latin typeface="+mj-ea"/>
                          <a:ea typeface="+mj-ea"/>
                        </a:rPr>
                        <a:t>8</a:t>
                      </a:r>
                      <a:r>
                        <a:rPr kumimoji="1" lang="ja-JP" altLang="en-US" sz="2400" dirty="0" smtClean="0">
                          <a:latin typeface="+mj-ea"/>
                          <a:ea typeface="+mj-ea"/>
                        </a:rPr>
                        <a:t>％</a:t>
                      </a:r>
                      <a:endParaRPr kumimoji="1" lang="ja-JP" altLang="en-US" sz="2400" dirty="0">
                        <a:latin typeface="+mj-ea"/>
                        <a:ea typeface="+mj-ea"/>
                      </a:endParaRPr>
                    </a:p>
                  </a:txBody>
                  <a:tcPr marL="91431" marR="9143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</a:tr>
              <a:tr h="5760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kumimoji="1" lang="ja-JP" altLang="en-US" sz="2400" dirty="0" smtClean="0">
                          <a:latin typeface="+mj-ea"/>
                          <a:ea typeface="+mj-ea"/>
                        </a:rPr>
                        <a:t>上顎がん</a:t>
                      </a:r>
                      <a:endParaRPr kumimoji="1" lang="ja-JP" altLang="en-US" sz="2400" dirty="0">
                        <a:latin typeface="+mj-ea"/>
                        <a:ea typeface="+mj-ea"/>
                      </a:endParaRPr>
                    </a:p>
                  </a:txBody>
                  <a:tcPr marL="91431" marR="9143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kumimoji="1" lang="en-US" altLang="ja-JP" sz="2400" dirty="0" smtClean="0">
                          <a:latin typeface="+mj-ea"/>
                          <a:ea typeface="+mj-ea"/>
                        </a:rPr>
                        <a:t>4</a:t>
                      </a:r>
                      <a:r>
                        <a:rPr kumimoji="1" lang="ja-JP" altLang="en-US" sz="2400" dirty="0" smtClean="0">
                          <a:latin typeface="+mj-ea"/>
                          <a:ea typeface="+mj-ea"/>
                        </a:rPr>
                        <a:t>％</a:t>
                      </a:r>
                      <a:endParaRPr kumimoji="1" lang="ja-JP" altLang="en-US" sz="2400" dirty="0">
                        <a:latin typeface="+mj-ea"/>
                        <a:ea typeface="+mj-ea"/>
                      </a:endParaRPr>
                    </a:p>
                  </a:txBody>
                  <a:tcPr marL="91431" marR="9143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</a:tr>
              <a:tr h="5760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kumimoji="1" lang="ja-JP" altLang="en-US" sz="2400" dirty="0" smtClean="0">
                          <a:latin typeface="+mj-ea"/>
                          <a:ea typeface="+mj-ea"/>
                        </a:rPr>
                        <a:t>上咽頭がん</a:t>
                      </a:r>
                      <a:endParaRPr kumimoji="1" lang="ja-JP" altLang="en-US" sz="2400" dirty="0">
                        <a:latin typeface="+mj-ea"/>
                        <a:ea typeface="+mj-ea"/>
                      </a:endParaRPr>
                    </a:p>
                  </a:txBody>
                  <a:tcPr marL="91431" marR="9143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kumimoji="1" lang="en-US" altLang="ja-JP" sz="2400" dirty="0" smtClean="0">
                          <a:latin typeface="+mj-ea"/>
                          <a:ea typeface="+mj-ea"/>
                        </a:rPr>
                        <a:t>2</a:t>
                      </a:r>
                      <a:r>
                        <a:rPr kumimoji="1" lang="ja-JP" altLang="en-US" sz="2400" dirty="0" smtClean="0">
                          <a:latin typeface="+mj-ea"/>
                          <a:ea typeface="+mj-ea"/>
                        </a:rPr>
                        <a:t>％</a:t>
                      </a:r>
                      <a:endParaRPr kumimoji="1" lang="ja-JP" altLang="en-US" sz="2400" dirty="0">
                        <a:latin typeface="+mj-ea"/>
                        <a:ea typeface="+mj-ea"/>
                      </a:endParaRPr>
                    </a:p>
                  </a:txBody>
                  <a:tcPr marL="91431" marR="9143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</a:tr>
              <a:tr h="5760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kumimoji="1" lang="ja-JP" altLang="en-US" sz="2400" dirty="0" smtClean="0">
                          <a:latin typeface="+mj-ea"/>
                          <a:ea typeface="+mj-ea"/>
                        </a:rPr>
                        <a:t>鼻腔がん他</a:t>
                      </a:r>
                      <a:endParaRPr kumimoji="1" lang="ja-JP" altLang="en-US" sz="2400" dirty="0">
                        <a:latin typeface="+mj-ea"/>
                        <a:ea typeface="+mj-ea"/>
                      </a:endParaRPr>
                    </a:p>
                  </a:txBody>
                  <a:tcPr marL="91431" marR="9143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kumimoji="1" lang="en-US" altLang="ja-JP" sz="2400" dirty="0" smtClean="0">
                          <a:latin typeface="+mj-ea"/>
                          <a:ea typeface="+mj-ea"/>
                        </a:rPr>
                        <a:t>2</a:t>
                      </a:r>
                      <a:r>
                        <a:rPr kumimoji="1" lang="ja-JP" altLang="en-US" sz="2400" dirty="0" smtClean="0">
                          <a:latin typeface="+mj-ea"/>
                          <a:ea typeface="+mj-ea"/>
                        </a:rPr>
                        <a:t>％</a:t>
                      </a:r>
                      <a:endParaRPr kumimoji="1" lang="ja-JP" altLang="en-US" sz="2400" dirty="0">
                        <a:latin typeface="+mj-ea"/>
                        <a:ea typeface="+mj-ea"/>
                      </a:endParaRPr>
                    </a:p>
                  </a:txBody>
                  <a:tcPr marL="91431" marR="9143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6" name="正方形/長方形 5"/>
          <p:cNvSpPr>
            <a:spLocks noChangeArrowheads="1"/>
          </p:cNvSpPr>
          <p:nvPr/>
        </p:nvSpPr>
        <p:spPr bwMode="auto">
          <a:xfrm>
            <a:off x="1116013" y="2011668"/>
            <a:ext cx="4464050" cy="2259105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9pPr>
          </a:lstStyle>
          <a:p>
            <a:pPr algn="ctr" eaLnBrk="1" hangingPunct="1"/>
            <a:endParaRPr lang="ja-JP" altLang="en-US" sz="1800" b="0" smtClean="0">
              <a:solidFill>
                <a:schemeClr val="bg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8" name="正方形/長方形 7"/>
          <p:cNvSpPr>
            <a:spLocks noChangeArrowheads="1"/>
          </p:cNvSpPr>
          <p:nvPr/>
        </p:nvSpPr>
        <p:spPr bwMode="auto">
          <a:xfrm>
            <a:off x="1116013" y="4854985"/>
            <a:ext cx="4464050" cy="588373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メイリオ" pitchFamily="50" charset="-128"/>
              </a:defRPr>
            </a:lvl9pPr>
          </a:lstStyle>
          <a:p>
            <a:pPr algn="ctr" eaLnBrk="1" hangingPunct="1"/>
            <a:endParaRPr lang="ja-JP" altLang="en-US" sz="1800" b="0" smtClean="0">
              <a:solidFill>
                <a:schemeClr val="bg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8291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141288" y="131763"/>
            <a:ext cx="458746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ja-JP" altLang="en-US" b="1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＜</a:t>
            </a:r>
            <a:r>
              <a:rPr lang="ja-JP" altLang="en-US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本日</a:t>
            </a:r>
            <a:r>
              <a:rPr lang="ja-JP" altLang="en-US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の</a:t>
            </a:r>
            <a:r>
              <a:rPr lang="ja-JP" altLang="en-US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講演</a:t>
            </a:r>
            <a:r>
              <a:rPr lang="ja-JP" altLang="en-US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内容</a:t>
            </a:r>
            <a:r>
              <a:rPr lang="ja-JP" altLang="en-US" b="1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＞</a:t>
            </a:r>
            <a:endParaRPr lang="ja-JP" altLang="en-US" b="1" dirty="0">
              <a:solidFill>
                <a:schemeClr val="bg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467861" y="932854"/>
            <a:ext cx="8492389" cy="5693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dirty="0" smtClean="0">
                <a:solidFill>
                  <a:schemeClr val="accent6">
                    <a:lumMod val="50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１、口のがん、のどのがんについて</a:t>
            </a:r>
            <a:endParaRPr lang="en-US" altLang="ja-JP" dirty="0" smtClean="0">
              <a:solidFill>
                <a:schemeClr val="accent6">
                  <a:lumMod val="50000"/>
                </a:schemeClr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dirty="0">
                <a:solidFill>
                  <a:schemeClr val="accent6">
                    <a:lumMod val="50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</a:t>
            </a:r>
            <a:r>
              <a:rPr lang="ja-JP" altLang="en-US" sz="2800" dirty="0" smtClean="0">
                <a:solidFill>
                  <a:schemeClr val="accent6">
                    <a:lumMod val="50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</a:t>
            </a:r>
            <a:r>
              <a:rPr lang="ja-JP" altLang="en-US" sz="2800" dirty="0">
                <a:solidFill>
                  <a:schemeClr val="accent6">
                    <a:lumMod val="50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～</a:t>
            </a:r>
            <a:r>
              <a:rPr lang="ja-JP" altLang="en-US" sz="2800" dirty="0" smtClean="0">
                <a:solidFill>
                  <a:schemeClr val="accent6">
                    <a:lumMod val="50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がん診療における耳鼻咽喉科の守備範囲</a:t>
            </a:r>
            <a:r>
              <a:rPr lang="ja-JP" altLang="en-US" sz="2800" dirty="0">
                <a:solidFill>
                  <a:schemeClr val="accent6">
                    <a:lumMod val="50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～</a:t>
            </a:r>
            <a:endParaRPr lang="en-US" altLang="ja-JP" sz="2800" dirty="0" smtClean="0">
              <a:solidFill>
                <a:schemeClr val="accent6">
                  <a:lumMod val="50000"/>
                </a:schemeClr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ctr"/>
            <a:r>
              <a:rPr lang="ja-JP" altLang="en-US" sz="2800" dirty="0" smtClean="0">
                <a:solidFill>
                  <a:schemeClr val="accent6">
                    <a:lumMod val="50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頭頸部癌</a:t>
            </a:r>
            <a:r>
              <a:rPr lang="ja-JP" altLang="en-US" sz="2800" dirty="0">
                <a:solidFill>
                  <a:schemeClr val="accent6">
                    <a:lumMod val="50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とは</a:t>
            </a:r>
            <a:endParaRPr lang="en-US" altLang="ja-JP" sz="2800" dirty="0" smtClean="0">
              <a:solidFill>
                <a:schemeClr val="accent6">
                  <a:lumMod val="50000"/>
                </a:schemeClr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endParaRPr lang="en-US" altLang="ja-JP" dirty="0">
              <a:solidFill>
                <a:schemeClr val="bg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２、こんな方は、要注意</a:t>
            </a:r>
            <a:endParaRPr lang="en-US" altLang="ja-JP" dirty="0" smtClean="0">
              <a:solidFill>
                <a:schemeClr val="bg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ctr"/>
            <a:r>
              <a:rPr lang="ja-JP" altLang="en-US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</a:t>
            </a:r>
            <a:r>
              <a:rPr lang="ja-JP" altLang="en-US" sz="280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～</a:t>
            </a:r>
            <a:r>
              <a:rPr lang="ja-JP" altLang="en-US" sz="2800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口のがん、のどのがんのリスクファクター～</a:t>
            </a:r>
            <a:endParaRPr lang="en-US" altLang="ja-JP" sz="2800" dirty="0">
              <a:solidFill>
                <a:schemeClr val="bg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ctr"/>
            <a:endParaRPr lang="en-US" altLang="ja-JP" sz="2800" dirty="0" smtClean="0">
              <a:solidFill>
                <a:schemeClr val="bg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dirty="0" smtClean="0">
                <a:solidFill>
                  <a:schemeClr val="accent6">
                    <a:lumMod val="50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３、実際見てみよう</a:t>
            </a:r>
            <a:endParaRPr lang="en-US" altLang="ja-JP" dirty="0" smtClean="0">
              <a:solidFill>
                <a:schemeClr val="accent6">
                  <a:lumMod val="50000"/>
                </a:schemeClr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sz="2800" dirty="0" smtClean="0">
                <a:solidFill>
                  <a:schemeClr val="accent6">
                    <a:lumMod val="50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</a:t>
            </a:r>
            <a:r>
              <a:rPr lang="ja-JP" altLang="en-US" sz="2800" dirty="0">
                <a:solidFill>
                  <a:schemeClr val="accent6">
                    <a:lumMod val="50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～</a:t>
            </a:r>
            <a:r>
              <a:rPr lang="ja-JP" altLang="en-US" sz="2800" dirty="0" smtClean="0">
                <a:solidFill>
                  <a:schemeClr val="accent6">
                    <a:lumMod val="50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口</a:t>
            </a:r>
            <a:r>
              <a:rPr lang="ja-JP" altLang="en-US" sz="2800" dirty="0">
                <a:solidFill>
                  <a:schemeClr val="accent6">
                    <a:lumMod val="50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のできものの</a:t>
            </a:r>
            <a:r>
              <a:rPr lang="ja-JP" altLang="en-US" sz="2800" dirty="0" smtClean="0">
                <a:solidFill>
                  <a:schemeClr val="accent6">
                    <a:lumMod val="50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写真</a:t>
            </a:r>
            <a:r>
              <a:rPr lang="ja-JP" altLang="en-US" sz="2800" dirty="0">
                <a:solidFill>
                  <a:schemeClr val="accent6">
                    <a:lumMod val="50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～</a:t>
            </a:r>
            <a:endParaRPr lang="en-US" altLang="ja-JP" sz="2800" dirty="0" smtClean="0">
              <a:solidFill>
                <a:schemeClr val="accent6">
                  <a:lumMod val="50000"/>
                </a:schemeClr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endParaRPr lang="en-US" altLang="ja-JP" sz="2800" dirty="0">
              <a:solidFill>
                <a:schemeClr val="accent6">
                  <a:lumMod val="50000"/>
                </a:schemeClr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dirty="0" smtClean="0">
                <a:solidFill>
                  <a:schemeClr val="accent6">
                    <a:lumMod val="50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４、最新の治療法について　</a:t>
            </a:r>
            <a:r>
              <a:rPr lang="ja-JP" altLang="en-US" sz="280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</a:t>
            </a:r>
            <a:r>
              <a:rPr lang="ja-JP" altLang="en-US" sz="2800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</a:t>
            </a:r>
            <a:endParaRPr lang="en-US" altLang="ja-JP" sz="2800" dirty="0">
              <a:solidFill>
                <a:schemeClr val="bg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18408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p1">
  <a:themeElements>
    <a:clrScheme name="Temp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p1">
      <a:majorFont>
        <a:latin typeface="Times"/>
        <a:ea typeface="Osaka"/>
        <a:cs typeface=""/>
      </a:majorFont>
      <a:minorFont>
        <a:latin typeface="Times"/>
        <a:ea typeface="Osak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elvetica" charset="0"/>
            <a:ea typeface="Osaka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elvetica" charset="0"/>
            <a:ea typeface="Osaka" charset="-128"/>
          </a:defRPr>
        </a:defPPr>
      </a:lstStyle>
    </a:lnDef>
  </a:objectDefaults>
  <a:extraClrSchemeLst>
    <a:extraClrScheme>
      <a:clrScheme name="Temp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REINA:アプリケーション:Microsoft Office 98:Templates:Temp1</Template>
  <TotalTime>17319</TotalTime>
  <Words>1446</Words>
  <Application>Microsoft Office PowerPoint</Application>
  <PresentationFormat>画面に合わせる (4:3)</PresentationFormat>
  <Paragraphs>499</Paragraphs>
  <Slides>67</Slides>
  <Notes>16</Notes>
  <HiddenSlides>0</HiddenSlides>
  <MMClips>0</MMClips>
  <ScaleCrop>false</ScaleCrop>
  <HeadingPairs>
    <vt:vector size="6" baseType="variant"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2</vt:i4>
      </vt:variant>
      <vt:variant>
        <vt:lpstr>スライド タイトル</vt:lpstr>
      </vt:variant>
      <vt:variant>
        <vt:i4>67</vt:i4>
      </vt:variant>
    </vt:vector>
  </HeadingPairs>
  <TitlesOfParts>
    <vt:vector size="70" baseType="lpstr">
      <vt:lpstr>Temp1</vt:lpstr>
      <vt:lpstr>Microsoft Excel グラフ</vt:lpstr>
      <vt:lpstr>Image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口の中</vt:lpstr>
      <vt:lpstr>口の中</vt:lpstr>
      <vt:lpstr>口の中</vt:lpstr>
      <vt:lpstr>口の中</vt:lpstr>
      <vt:lpstr>口の中</vt:lpstr>
      <vt:lpstr>舌いろいろ</vt:lpstr>
      <vt:lpstr>舌いろいろ</vt:lpstr>
      <vt:lpstr>舌いろいろ</vt:lpstr>
      <vt:lpstr>舌いろいろ</vt:lpstr>
      <vt:lpstr>がんに似ているが異なる病変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TOHOKU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11.21 予備審査</dc:title>
  <dc:creator>TORU FURUKAWA</dc:creator>
  <cp:lastModifiedBy>toyota</cp:lastModifiedBy>
  <cp:revision>475</cp:revision>
  <dcterms:created xsi:type="dcterms:W3CDTF">1999-09-14T10:43:00Z</dcterms:created>
  <dcterms:modified xsi:type="dcterms:W3CDTF">2014-05-07T08:30:45Z</dcterms:modified>
</cp:coreProperties>
</file>